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8" r:id="rId2"/>
    <p:sldId id="260" r:id="rId3"/>
    <p:sldId id="261" r:id="rId4"/>
    <p:sldId id="262" r:id="rId5"/>
    <p:sldId id="263" r:id="rId6"/>
    <p:sldId id="265" r:id="rId7"/>
    <p:sldId id="31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310" r:id="rId28"/>
    <p:sldId id="311"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showGuides="1">
      <p:cViewPr varScale="1">
        <p:scale>
          <a:sx n="102" d="100"/>
          <a:sy n="102" d="100"/>
        </p:scale>
        <p:origin x="822" y="102"/>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8/23/2021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45684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3024136-D290-48F3-A182-4C46BEB5146B}" type="datetime1">
              <a:rPr lang="en-US" smtClean="0"/>
              <a:t>8/23/2021</a:t>
            </a:fld>
            <a:endParaRPr lang="en-US" dirty="0"/>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CC7D44C-38B1-4D0F-9006-D5774F331095}" type="datetime1">
              <a:rPr lang="en-US" smtClean="0"/>
              <a:t>8/23/2021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98D518A-FD4F-4358-B95B-9DB5A17160FB}" type="datetime1">
              <a:rPr lang="en-US" smtClean="0"/>
              <a:t>8/23/2021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E2A9F4F-03AD-4497-A65D-076601BD41D2}" type="datetime1">
              <a:rPr lang="en-US" smtClean="0"/>
              <a:t>8/23/2021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BF3AC-A781-43AA-8BD5-B12F49168B94}" type="datetime1">
              <a:rPr lang="en-US" smtClean="0"/>
              <a:t>8/23/2021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5256A41-C91B-43FF-9881-F5DA9878418F}" type="datetime1">
              <a:rPr lang="en-US" smtClean="0"/>
              <a:t>8/23/2021</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FD7AA76-41EE-4C13-950E-E611B8B8FC52}" type="datetime1">
              <a:rPr lang="en-US" smtClean="0"/>
              <a:t>8/23/2021</a:t>
            </a:fld>
            <a:endParaRPr lang="en-US"/>
          </a:p>
        </p:txBody>
      </p:sp>
      <p:sp>
        <p:nvSpPr>
          <p:cNvPr id="9" name="Slide Number Placeholder 8"/>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9407A26-E7BC-4498-97E4-87AF12377CA9}" type="datetime1">
              <a:rPr lang="en-US" smtClean="0"/>
              <a:t>8/23/2021</a:t>
            </a:fld>
            <a:endParaRPr lang="en-US"/>
          </a:p>
        </p:txBody>
      </p:sp>
      <p:sp>
        <p:nvSpPr>
          <p:cNvPr id="5" name="Slide Number Placeholder 4"/>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3EA4171-1117-4486-993C-35A7470D8847}" type="datetime1">
              <a:rPr lang="en-US" smtClean="0"/>
              <a:t>8/23/2021</a:t>
            </a:fld>
            <a:endParaRPr lang="en-US"/>
          </a:p>
        </p:txBody>
      </p:sp>
      <p:sp>
        <p:nvSpPr>
          <p:cNvPr id="4" name="Slide Number Placeholder 3"/>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72A4CB8-1563-4663-81DB-74EB416C19BE}" type="datetime1">
              <a:rPr lang="en-US" smtClean="0"/>
              <a:t>8/23/2021</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1219200" y="55499"/>
            <a:ext cx="7416800" cy="365125"/>
          </a:xfrm>
        </p:spPr>
        <p:txBody>
          <a:bodyPr/>
          <a:lstStyle/>
          <a:p>
            <a:r>
              <a:rPr lang="en-US" dirty="0"/>
              <a:t>Add a footer</a:t>
            </a:r>
          </a:p>
        </p:txBody>
      </p:sp>
      <p:sp>
        <p:nvSpPr>
          <p:cNvPr id="5" name="Date Placeholder 4"/>
          <p:cNvSpPr>
            <a:spLocks noGrp="1"/>
          </p:cNvSpPr>
          <p:nvPr>
            <p:ph type="dt" sz="half" idx="10"/>
          </p:nvPr>
        </p:nvSpPr>
        <p:spPr>
          <a:xfrm>
            <a:off x="8636000" y="55499"/>
            <a:ext cx="2844800" cy="365125"/>
          </a:xfrm>
        </p:spPr>
        <p:txBody>
          <a:bodyPr/>
          <a:lstStyle/>
          <a:p>
            <a:fld id="{0C6724CE-2468-448B-87C1-A92EDD78369B}" type="datetime1">
              <a:rPr lang="en-US" smtClean="0"/>
              <a:t>8/23/2021</a:t>
            </a:fld>
            <a:endParaRPr lang="en-US"/>
          </a:p>
        </p:txBody>
      </p:sp>
      <p:sp>
        <p:nvSpPr>
          <p:cNvPr id="7" name="Slide Number Placeholder 6"/>
          <p:cNvSpPr>
            <a:spLocks noGrp="1"/>
          </p:cNvSpPr>
          <p:nvPr>
            <p:ph type="sldNum" sz="quarter" idx="12"/>
          </p:nvPr>
        </p:nvSpPr>
        <p:spPr>
          <a:xfrm>
            <a:off x="11480800" y="55499"/>
            <a:ext cx="609600" cy="365125"/>
          </a:xfrm>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en-US" dirty="0"/>
              <a:t>Add a footer</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t>8/23/2021</a:t>
            </a:fld>
            <a:endParaRPr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100">
                <a:solidFill>
                  <a:schemeClr val="tx2"/>
                </a:solidFill>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hitestonefoundation.org/" TargetMode="External"/><Relationship Id="rId13" Type="http://schemas.openxmlformats.org/officeDocument/2006/relationships/hyperlink" Target="http://jonvanhelsing.com/" TargetMode="External"/><Relationship Id="rId3" Type="http://schemas.openxmlformats.org/officeDocument/2006/relationships/hyperlink" Target="http://aliveontheedge.com/" TargetMode="External"/><Relationship Id="rId7" Type="http://schemas.openxmlformats.org/officeDocument/2006/relationships/hyperlink" Target="http://whitecottagepublishing.com/" TargetMode="External"/><Relationship Id="rId12" Type="http://schemas.openxmlformats.org/officeDocument/2006/relationships/hyperlink" Target="http://themusicofheaven.com/" TargetMode="External"/><Relationship Id="rId17" Type="http://schemas.openxmlformats.org/officeDocument/2006/relationships/hyperlink" Target="http://cyberlovesillusions.com/" TargetMode="External"/><Relationship Id="rId2" Type="http://schemas.openxmlformats.org/officeDocument/2006/relationships/hyperlink" Target="mailto:tom@aliveontheedge.com" TargetMode="External"/><Relationship Id="rId16" Type="http://schemas.openxmlformats.org/officeDocument/2006/relationships/hyperlink" Target="http://olafhage.com/" TargetMode="External"/><Relationship Id="rId1" Type="http://schemas.openxmlformats.org/officeDocument/2006/relationships/slideLayout" Target="../slideLayouts/slideLayout2.xml"/><Relationship Id="rId6" Type="http://schemas.openxmlformats.org/officeDocument/2006/relationships/hyperlink" Target="http://ancient-evil.org/" TargetMode="External"/><Relationship Id="rId11" Type="http://schemas.openxmlformats.org/officeDocument/2006/relationships/hyperlink" Target="https://biblecodes.co/" TargetMode="External"/><Relationship Id="rId5" Type="http://schemas.openxmlformats.org/officeDocument/2006/relationships/hyperlink" Target="mailto:tom.mack@whitestonefoundation.org?subject=The%20Three%20Disasters%20of%20Genesis" TargetMode="External"/><Relationship Id="rId15" Type="http://schemas.openxmlformats.org/officeDocument/2006/relationships/hyperlink" Target="http://heavenermysteries.info/" TargetMode="External"/><Relationship Id="rId10" Type="http://schemas.openxmlformats.org/officeDocument/2006/relationships/hyperlink" Target="http://antichristwatch.org/" TargetMode="External"/><Relationship Id="rId4" Type="http://schemas.openxmlformats.org/officeDocument/2006/relationships/hyperlink" Target="http://copperscrollincident.info/" TargetMode="External"/><Relationship Id="rId9" Type="http://schemas.openxmlformats.org/officeDocument/2006/relationships/hyperlink" Target="http://whitestonetechnologies.co/" TargetMode="External"/><Relationship Id="rId14" Type="http://schemas.openxmlformats.org/officeDocument/2006/relationships/hyperlink" Target="http://21stcenturywarfareprayer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atents.google.com/patent/WO2020060606A1/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The Rebellion of Korah</a:t>
            </a:r>
          </a:p>
        </p:txBody>
      </p:sp>
      <p:sp>
        <p:nvSpPr>
          <p:cNvPr id="3" name="Subtitle 2"/>
          <p:cNvSpPr>
            <a:spLocks noGrp="1"/>
          </p:cNvSpPr>
          <p:nvPr>
            <p:ph type="subTitle" idx="1"/>
          </p:nvPr>
        </p:nvSpPr>
        <p:spPr/>
        <p:txBody>
          <a:bodyPr/>
          <a:lstStyle/>
          <a:p>
            <a:r>
              <a:rPr lang="en-US" dirty="0"/>
              <a:t>On the Trail of the Beast – Part VIII</a:t>
            </a:r>
          </a:p>
        </p:txBody>
      </p:sp>
    </p:spTree>
    <p:extLst>
      <p:ext uri="{BB962C8B-B14F-4D97-AF65-F5344CB8AC3E}">
        <p14:creationId xmlns:p14="http://schemas.microsoft.com/office/powerpoint/2010/main" val="1766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800" dirty="0">
                <a:latin typeface="Optima" pitchFamily="34" charset="0"/>
              </a:rPr>
              <a:t>The Elements We Have Identified So Far</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The Spirit of Balaam – Confusion of Spirituality</a:t>
            </a:r>
          </a:p>
          <a:p>
            <a:pPr marL="969264" lvl="1" indent="-514350"/>
            <a:r>
              <a:rPr lang="en-US" spc="-30" dirty="0">
                <a:latin typeface="Optima" pitchFamily="34" charset="0"/>
              </a:rPr>
              <a:t>Manipulate and Wrest Biblical Teachings to Achieve Ends Desired by the Royal Families. (The Jesuits have been doing this for centuries)</a:t>
            </a:r>
          </a:p>
          <a:p>
            <a:pPr marL="1225296" lvl="2" indent="-514350"/>
            <a:r>
              <a:rPr lang="en-US" dirty="0">
                <a:latin typeface="Optima" pitchFamily="34" charset="0"/>
              </a:rPr>
              <a:t>King </a:t>
            </a:r>
            <a:r>
              <a:rPr lang="en-US" dirty="0" err="1">
                <a:latin typeface="Optima" pitchFamily="34" charset="0"/>
              </a:rPr>
              <a:t>Balac</a:t>
            </a:r>
            <a:r>
              <a:rPr lang="en-US" dirty="0">
                <a:latin typeface="Optima" pitchFamily="34" charset="0"/>
              </a:rPr>
              <a:t> Wanted to Destroy the Followers of YHWH.</a:t>
            </a:r>
          </a:p>
          <a:p>
            <a:pPr marL="1225296" lvl="2" indent="-514350"/>
            <a:r>
              <a:rPr lang="en-US" dirty="0">
                <a:latin typeface="Optima" pitchFamily="34" charset="0"/>
              </a:rPr>
              <a:t>Balaam manipulated the prophecies he was given to bring about that destruction.  Since the Israelites were Righteous, Bring in Sin to Make them Unrighteous.</a:t>
            </a:r>
          </a:p>
          <a:p>
            <a:pPr marL="969264" lvl="1" indent="-514350"/>
            <a:r>
              <a:rPr lang="en-US" dirty="0">
                <a:latin typeface="Optima" pitchFamily="34" charset="0"/>
              </a:rPr>
              <a:t>Use Materialism to Trap Protestant Christians into Idolatry.</a:t>
            </a:r>
          </a:p>
          <a:p>
            <a:pPr marL="969264" lvl="1" indent="-514350"/>
            <a:r>
              <a:rPr lang="en-US" dirty="0">
                <a:latin typeface="Optima" pitchFamily="34" charset="0"/>
              </a:rPr>
              <a:t>Expansion of Idolatry through the New World Religion.</a:t>
            </a:r>
          </a:p>
          <a:p>
            <a:pPr marL="969264" lvl="1" indent="-514350"/>
            <a:r>
              <a:rPr lang="en-US" dirty="0">
                <a:latin typeface="Optima" pitchFamily="34" charset="0"/>
              </a:rPr>
              <a:t>Elimination of the Roman Catholic Institution. (Revelation 17:16)</a:t>
            </a:r>
          </a:p>
        </p:txBody>
      </p:sp>
    </p:spTree>
    <p:extLst>
      <p:ext uri="{BB962C8B-B14F-4D97-AF65-F5344CB8AC3E}">
        <p14:creationId xmlns:p14="http://schemas.microsoft.com/office/powerpoint/2010/main" val="32477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Hints from the Scriptures</a:t>
            </a:r>
          </a:p>
        </p:txBody>
      </p:sp>
      <p:sp>
        <p:nvSpPr>
          <p:cNvPr id="14" name="Content Placeholder 13"/>
          <p:cNvSpPr>
            <a:spLocks noGrp="1"/>
          </p:cNvSpPr>
          <p:nvPr>
            <p:ph idx="1"/>
          </p:nvPr>
        </p:nvSpPr>
        <p:spPr/>
        <p:txBody>
          <a:bodyPr>
            <a:normAutofit lnSpcReduction="10000"/>
          </a:bodyPr>
          <a:lstStyle/>
          <a:p>
            <a:pPr marL="640080" indent="-514350"/>
            <a:r>
              <a:rPr lang="en-US" dirty="0">
                <a:latin typeface="Optima" pitchFamily="34" charset="0"/>
              </a:rPr>
              <a:t>Woe unto them! for they have gone in the way of Cain, and ran greedily after the error of Balaam for reward, and perished in the </a:t>
            </a:r>
            <a:r>
              <a:rPr lang="en-US" u="sng" dirty="0">
                <a:latin typeface="Optima" pitchFamily="34" charset="0"/>
              </a:rPr>
              <a:t>gainsaying of Core (Korah)</a:t>
            </a:r>
            <a:r>
              <a:rPr lang="en-US" dirty="0">
                <a:latin typeface="Optima" pitchFamily="34" charset="0"/>
              </a:rPr>
              <a:t>. </a:t>
            </a:r>
          </a:p>
          <a:p>
            <a:pPr marL="640080" indent="-514350"/>
            <a:r>
              <a:rPr lang="en-US" dirty="0">
                <a:latin typeface="Optima" pitchFamily="34" charset="0"/>
              </a:rPr>
              <a:t>These are spots in your feasts of charity, when they feast with you, feeding themselves without fear: clouds they are without water, carried about of winds; trees whose fruit </a:t>
            </a:r>
            <a:r>
              <a:rPr lang="en-US" dirty="0" err="1">
                <a:latin typeface="Optima" pitchFamily="34" charset="0"/>
              </a:rPr>
              <a:t>withereth</a:t>
            </a:r>
            <a:r>
              <a:rPr lang="en-US" dirty="0">
                <a:latin typeface="Optima" pitchFamily="34" charset="0"/>
              </a:rPr>
              <a:t>, without fruit, twice dead, plucked up by the roots; </a:t>
            </a:r>
          </a:p>
          <a:p>
            <a:pPr marL="640080" indent="-514350"/>
            <a:r>
              <a:rPr lang="en-US" dirty="0">
                <a:latin typeface="Optima" pitchFamily="34" charset="0"/>
              </a:rPr>
              <a:t>Raging waves of the sea, foaming out their own shame; wandering stars, to whom is reserved the blackness of darkness for ever. (Jude 11-13)</a:t>
            </a:r>
          </a:p>
        </p:txBody>
      </p:sp>
    </p:spTree>
    <p:extLst>
      <p:ext uri="{BB962C8B-B14F-4D97-AF65-F5344CB8AC3E}">
        <p14:creationId xmlns:p14="http://schemas.microsoft.com/office/powerpoint/2010/main" val="9124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fontScale="92500" lnSpcReduction="10000"/>
          </a:bodyPr>
          <a:lstStyle/>
          <a:p>
            <a:pPr marL="640080" indent="-514350"/>
            <a:r>
              <a:rPr lang="en-US" dirty="0">
                <a:latin typeface="Optima" pitchFamily="34" charset="0"/>
              </a:rPr>
              <a:t>Now Korah, the son of Izhar, the son of Kohath, the son of </a:t>
            </a:r>
            <a:r>
              <a:rPr lang="en-US" u="sng" dirty="0">
                <a:latin typeface="Optima" pitchFamily="34" charset="0"/>
              </a:rPr>
              <a:t>Levi</a:t>
            </a:r>
            <a:r>
              <a:rPr lang="en-US" dirty="0">
                <a:latin typeface="Optima" pitchFamily="34" charset="0"/>
              </a:rPr>
              <a:t>, and </a:t>
            </a:r>
            <a:r>
              <a:rPr lang="en-US" dirty="0" err="1">
                <a:latin typeface="Optima" pitchFamily="34" charset="0"/>
              </a:rPr>
              <a:t>Dathan</a:t>
            </a:r>
            <a:r>
              <a:rPr lang="en-US" dirty="0">
                <a:latin typeface="Optima" pitchFamily="34" charset="0"/>
              </a:rPr>
              <a:t> and </a:t>
            </a:r>
            <a:r>
              <a:rPr lang="en-US" dirty="0" err="1">
                <a:latin typeface="Optima" pitchFamily="34" charset="0"/>
              </a:rPr>
              <a:t>Abiram</a:t>
            </a:r>
            <a:r>
              <a:rPr lang="en-US" dirty="0">
                <a:latin typeface="Optima" pitchFamily="34" charset="0"/>
              </a:rPr>
              <a:t>, the sons of Eliab, and On, the son of </a:t>
            </a:r>
            <a:r>
              <a:rPr lang="en-US" dirty="0" err="1">
                <a:latin typeface="Optima" pitchFamily="34" charset="0"/>
              </a:rPr>
              <a:t>Peleth</a:t>
            </a:r>
            <a:r>
              <a:rPr lang="en-US" dirty="0">
                <a:latin typeface="Optima" pitchFamily="34" charset="0"/>
              </a:rPr>
              <a:t>, sons of </a:t>
            </a:r>
            <a:r>
              <a:rPr lang="en-US" u="sng" dirty="0">
                <a:latin typeface="Optima" pitchFamily="34" charset="0"/>
              </a:rPr>
              <a:t>Reuben</a:t>
            </a:r>
            <a:r>
              <a:rPr lang="en-US" dirty="0">
                <a:latin typeface="Optima" pitchFamily="34" charset="0"/>
              </a:rPr>
              <a:t>, took men: </a:t>
            </a:r>
          </a:p>
          <a:p>
            <a:pPr marL="640080" indent="-514350"/>
            <a:r>
              <a:rPr lang="en-US" dirty="0">
                <a:latin typeface="Optima" pitchFamily="34" charset="0"/>
              </a:rPr>
              <a:t>And they rose up before Moses, with certain of the children of Israel, two hundred and fifty princes of the assembly, </a:t>
            </a:r>
            <a:r>
              <a:rPr lang="en-US" u="sng" dirty="0">
                <a:latin typeface="Optima" pitchFamily="34" charset="0"/>
              </a:rPr>
              <a:t>famous in the congregation, men of renown</a:t>
            </a:r>
            <a:r>
              <a:rPr lang="en-US" dirty="0">
                <a:latin typeface="Optima" pitchFamily="34" charset="0"/>
              </a:rPr>
              <a:t>: </a:t>
            </a:r>
          </a:p>
          <a:p>
            <a:pPr marL="640080" indent="-514350"/>
            <a:r>
              <a:rPr lang="en-US" dirty="0">
                <a:latin typeface="Optima" pitchFamily="34" charset="0"/>
              </a:rPr>
              <a:t>And they gathered themselves together against Moses and against Aaron, and said unto them, Ye take too much upon you, seeing all the congregation are holy, every one of them, and YHWH is among them: wherefore then lift ye up yourselves above the congregation of YHWH? (Numbers 16:1-3)</a:t>
            </a:r>
          </a:p>
        </p:txBody>
      </p:sp>
    </p:spTree>
    <p:extLst>
      <p:ext uri="{BB962C8B-B14F-4D97-AF65-F5344CB8AC3E}">
        <p14:creationId xmlns:p14="http://schemas.microsoft.com/office/powerpoint/2010/main" val="8757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Talking Points of Korah</a:t>
            </a:r>
          </a:p>
        </p:txBody>
      </p:sp>
      <p:sp>
        <p:nvSpPr>
          <p:cNvPr id="14" name="Content Placeholder 13"/>
          <p:cNvSpPr>
            <a:spLocks noGrp="1"/>
          </p:cNvSpPr>
          <p:nvPr>
            <p:ph idx="1"/>
          </p:nvPr>
        </p:nvSpPr>
        <p:spPr/>
        <p:txBody>
          <a:bodyPr>
            <a:normAutofit fontScale="92500" lnSpcReduction="10000"/>
          </a:bodyPr>
          <a:lstStyle/>
          <a:p>
            <a:pPr marL="640080" indent="-514350"/>
            <a:r>
              <a:rPr lang="en-US" dirty="0">
                <a:latin typeface="Optima" pitchFamily="34" charset="0"/>
              </a:rPr>
              <a:t>And they gathered themselves together against Moses and against Aaron, and said unto them, </a:t>
            </a:r>
          </a:p>
          <a:p>
            <a:pPr marL="969264" lvl="1" indent="-514350">
              <a:buFont typeface="+mj-lt"/>
              <a:buAutoNum type="arabicPeriod"/>
            </a:pPr>
            <a:r>
              <a:rPr lang="en-US" dirty="0">
                <a:latin typeface="Optima" pitchFamily="34" charset="0"/>
              </a:rPr>
              <a:t>Ye take too much upon you, </a:t>
            </a:r>
          </a:p>
          <a:p>
            <a:pPr marL="1225296" lvl="2" indent="-514350"/>
            <a:r>
              <a:rPr lang="en-US" dirty="0">
                <a:latin typeface="Optima" pitchFamily="34" charset="0"/>
              </a:rPr>
              <a:t>He’s Bringing Back what Moses’ Father-in-Law said when they first got out of Egypt. At that Point in Time (Exodus 18), Jethro was right, but when Moses instituted his judicial system afterward, the accusation was no longer valid.</a:t>
            </a:r>
          </a:p>
          <a:p>
            <a:pPr marL="969264" lvl="1" indent="-514350">
              <a:buFont typeface="+mj-lt"/>
              <a:buAutoNum type="arabicPeriod"/>
            </a:pPr>
            <a:r>
              <a:rPr lang="en-US" dirty="0">
                <a:latin typeface="Optima" pitchFamily="34" charset="0"/>
              </a:rPr>
              <a:t>seeing all the congregation are holy, every one of them, and YHWH is among them: </a:t>
            </a:r>
          </a:p>
          <a:p>
            <a:pPr marL="1225296" lvl="2" indent="-514350"/>
            <a:r>
              <a:rPr lang="en-US" dirty="0">
                <a:latin typeface="Optima" pitchFamily="34" charset="0"/>
              </a:rPr>
              <a:t>An invalid statement if you read the Torah through.</a:t>
            </a:r>
          </a:p>
          <a:p>
            <a:pPr marL="969264" lvl="1" indent="-514350">
              <a:buFont typeface="+mj-lt"/>
              <a:buAutoNum type="arabicPeriod"/>
            </a:pPr>
            <a:r>
              <a:rPr lang="en-US" dirty="0">
                <a:latin typeface="Optima" pitchFamily="34" charset="0"/>
              </a:rPr>
              <a:t>wherefore then lift ye up yourselves above the congregation of YHWH? (Numbers 16:3)</a:t>
            </a:r>
          </a:p>
          <a:p>
            <a:pPr marL="1225296" lvl="2" indent="-514350"/>
            <a:r>
              <a:rPr lang="en-US" dirty="0">
                <a:latin typeface="Optima" pitchFamily="34" charset="0"/>
              </a:rPr>
              <a:t>This shows the motives of Korah… he is making a power grab!</a:t>
            </a:r>
          </a:p>
        </p:txBody>
      </p:sp>
    </p:spTree>
    <p:extLst>
      <p:ext uri="{BB962C8B-B14F-4D97-AF65-F5344CB8AC3E}">
        <p14:creationId xmlns:p14="http://schemas.microsoft.com/office/powerpoint/2010/main" val="8311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lnSpcReduction="10000"/>
          </a:bodyPr>
          <a:lstStyle/>
          <a:p>
            <a:pPr marL="640080" indent="-514350"/>
            <a:r>
              <a:rPr lang="en-US" dirty="0">
                <a:latin typeface="Optima" pitchFamily="34" charset="0"/>
              </a:rPr>
              <a:t>And when Moses heard it, he fell upon his face: </a:t>
            </a:r>
          </a:p>
          <a:p>
            <a:pPr marL="640080" indent="-514350"/>
            <a:r>
              <a:rPr lang="en-US" dirty="0">
                <a:latin typeface="Optima" pitchFamily="34" charset="0"/>
              </a:rPr>
              <a:t>And he </a:t>
            </a:r>
            <a:r>
              <a:rPr lang="en-US" dirty="0" err="1">
                <a:latin typeface="Optima" pitchFamily="34" charset="0"/>
              </a:rPr>
              <a:t>spake</a:t>
            </a:r>
            <a:r>
              <a:rPr lang="en-US" dirty="0">
                <a:latin typeface="Optima" pitchFamily="34" charset="0"/>
              </a:rPr>
              <a:t> unto Korah and unto all his company, saying, Even to morrow YHWH will shew who are his, and who is holy; and will cause him to come near unto him: even him whom he hath chosen will he cause to come near unto him. </a:t>
            </a:r>
          </a:p>
          <a:p>
            <a:pPr marL="640080" indent="-514350"/>
            <a:r>
              <a:rPr lang="en-US" dirty="0">
                <a:latin typeface="Optima" pitchFamily="34" charset="0"/>
              </a:rPr>
              <a:t>This do; Take you censers, Korah, and all his company; </a:t>
            </a:r>
          </a:p>
          <a:p>
            <a:pPr marL="640080" indent="-514350"/>
            <a:r>
              <a:rPr lang="en-US" dirty="0">
                <a:latin typeface="Optima" pitchFamily="34" charset="0"/>
              </a:rPr>
              <a:t>And put fire therein, and put incense in them before YHWH to morrow: and it shall be that the man whom YHWH doth choose, he shall be holy</a:t>
            </a:r>
            <a:r>
              <a:rPr lang="en-US" u="sng" dirty="0">
                <a:latin typeface="Optima" pitchFamily="34" charset="0"/>
              </a:rPr>
              <a:t>: ye take too much upon you, ye sons of Levi.</a:t>
            </a:r>
            <a:r>
              <a:rPr lang="en-US" dirty="0">
                <a:latin typeface="Optima" pitchFamily="34" charset="0"/>
              </a:rPr>
              <a:t> (Numbers 16:4-7)</a:t>
            </a:r>
          </a:p>
        </p:txBody>
      </p:sp>
    </p:spTree>
    <p:extLst>
      <p:ext uri="{BB962C8B-B14F-4D97-AF65-F5344CB8AC3E}">
        <p14:creationId xmlns:p14="http://schemas.microsoft.com/office/powerpoint/2010/main" val="20170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And Moses said unto Korah, Hear, I pray you, ye sons of Levi: </a:t>
            </a:r>
          </a:p>
          <a:p>
            <a:pPr marL="640080" indent="-514350"/>
            <a:r>
              <a:rPr lang="en-US" dirty="0" err="1">
                <a:latin typeface="Optima" pitchFamily="34" charset="0"/>
              </a:rPr>
              <a:t>Seemeth</a:t>
            </a:r>
            <a:r>
              <a:rPr lang="en-US" dirty="0">
                <a:latin typeface="Optima" pitchFamily="34" charset="0"/>
              </a:rPr>
              <a:t> it but a small thing unto you, that the Elohim of Israel hath separated you from the congregation of Israel, to bring you near to himself to do the service of the tabernacle of YHWH, and to stand before the congregation to minister unto them? </a:t>
            </a:r>
          </a:p>
          <a:p>
            <a:pPr marL="640080" indent="-514350"/>
            <a:r>
              <a:rPr lang="en-US" dirty="0">
                <a:latin typeface="Optima" pitchFamily="34" charset="0"/>
              </a:rPr>
              <a:t>And he hath brought thee near to him, and all thy brethren the sons of Levi with thee: </a:t>
            </a:r>
            <a:r>
              <a:rPr lang="en-US" u="sng" dirty="0">
                <a:latin typeface="Optima" pitchFamily="34" charset="0"/>
              </a:rPr>
              <a:t>and seek ye the priesthood also</a:t>
            </a:r>
            <a:r>
              <a:rPr lang="en-US" dirty="0">
                <a:latin typeface="Optima" pitchFamily="34" charset="0"/>
              </a:rPr>
              <a:t>? (Numbers 16:8-10)</a:t>
            </a:r>
          </a:p>
        </p:txBody>
      </p:sp>
    </p:spTree>
    <p:extLst>
      <p:ext uri="{BB962C8B-B14F-4D97-AF65-F5344CB8AC3E}">
        <p14:creationId xmlns:p14="http://schemas.microsoft.com/office/powerpoint/2010/main" val="114739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a:xfrm>
            <a:off x="609599" y="1426464"/>
            <a:ext cx="11268173" cy="4929096"/>
          </a:xfrm>
        </p:spPr>
        <p:txBody>
          <a:bodyPr>
            <a:normAutofit fontScale="92500"/>
          </a:bodyPr>
          <a:lstStyle/>
          <a:p>
            <a:pPr marL="640080" indent="-514350"/>
            <a:r>
              <a:rPr lang="en-US" dirty="0">
                <a:latin typeface="Optima" pitchFamily="34" charset="0"/>
              </a:rPr>
              <a:t>For which cause both thou and all thy company are gathered together against YHWH: and what is Aaron, that ye murmur against him? </a:t>
            </a:r>
          </a:p>
          <a:p>
            <a:pPr marL="640080" indent="-514350"/>
            <a:r>
              <a:rPr lang="en-US" spc="-50" dirty="0">
                <a:latin typeface="Optima" pitchFamily="34" charset="0"/>
              </a:rPr>
              <a:t>And Moses sent to call </a:t>
            </a:r>
            <a:r>
              <a:rPr lang="en-US" spc="-50" dirty="0" err="1">
                <a:latin typeface="Optima" pitchFamily="34" charset="0"/>
              </a:rPr>
              <a:t>Dathan</a:t>
            </a:r>
            <a:r>
              <a:rPr lang="en-US" spc="-50" dirty="0">
                <a:latin typeface="Optima" pitchFamily="34" charset="0"/>
              </a:rPr>
              <a:t> and </a:t>
            </a:r>
            <a:r>
              <a:rPr lang="en-US" spc="-50" dirty="0" err="1">
                <a:latin typeface="Optima" pitchFamily="34" charset="0"/>
              </a:rPr>
              <a:t>Abiram</a:t>
            </a:r>
            <a:r>
              <a:rPr lang="en-US" spc="-50" dirty="0">
                <a:latin typeface="Optima" pitchFamily="34" charset="0"/>
              </a:rPr>
              <a:t>, the sons of Eliab: which said, </a:t>
            </a:r>
          </a:p>
          <a:p>
            <a:pPr marL="640080" indent="-514350"/>
            <a:r>
              <a:rPr lang="en-US" dirty="0">
                <a:latin typeface="Optima" pitchFamily="34" charset="0"/>
              </a:rPr>
              <a:t>We will not come up: Is it a small thing that thou hast brought us up out of a land that </a:t>
            </a:r>
            <a:r>
              <a:rPr lang="en-US" dirty="0" err="1">
                <a:latin typeface="Optima" pitchFamily="34" charset="0"/>
              </a:rPr>
              <a:t>floweth</a:t>
            </a:r>
            <a:r>
              <a:rPr lang="en-US" dirty="0">
                <a:latin typeface="Optima" pitchFamily="34" charset="0"/>
              </a:rPr>
              <a:t> with milk and honey, to kill us in the wilderness, except thou make thyself altogether a prince over us? </a:t>
            </a:r>
          </a:p>
          <a:p>
            <a:pPr marL="969264" lvl="1" indent="-514350"/>
            <a:r>
              <a:rPr lang="en-US" dirty="0">
                <a:latin typeface="Optima" pitchFamily="34" charset="0"/>
              </a:rPr>
              <a:t>That is because they doubted the Word of YHWH one too many times.</a:t>
            </a:r>
          </a:p>
          <a:p>
            <a:pPr marL="640080" indent="-514350"/>
            <a:r>
              <a:rPr lang="en-US" dirty="0">
                <a:latin typeface="Optima" pitchFamily="34" charset="0"/>
              </a:rPr>
              <a:t>Moreover thou hast not brought us into a land that </a:t>
            </a:r>
            <a:r>
              <a:rPr lang="en-US" dirty="0" err="1">
                <a:latin typeface="Optima" pitchFamily="34" charset="0"/>
              </a:rPr>
              <a:t>floweth</a:t>
            </a:r>
            <a:r>
              <a:rPr lang="en-US" dirty="0">
                <a:latin typeface="Optima" pitchFamily="34" charset="0"/>
              </a:rPr>
              <a:t> with milk and honey, or given us inheritance of fields and vineyards: wilt thou put out the eyes of these men? we will not come up. (Numbers 16:11-14)</a:t>
            </a:r>
          </a:p>
        </p:txBody>
      </p:sp>
    </p:spTree>
    <p:extLst>
      <p:ext uri="{BB962C8B-B14F-4D97-AF65-F5344CB8AC3E}">
        <p14:creationId xmlns:p14="http://schemas.microsoft.com/office/powerpoint/2010/main" val="31057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a:xfrm>
            <a:off x="1219200" y="1300899"/>
            <a:ext cx="10363200" cy="5054661"/>
          </a:xfrm>
        </p:spPr>
        <p:txBody>
          <a:bodyPr>
            <a:normAutofit fontScale="92500"/>
          </a:bodyPr>
          <a:lstStyle/>
          <a:p>
            <a:pPr marL="640080" indent="-514350"/>
            <a:r>
              <a:rPr lang="en-US" dirty="0">
                <a:latin typeface="Optima" pitchFamily="34" charset="0"/>
              </a:rPr>
              <a:t>And Moses was very wroth, and said unto YHWH, Respect not thou their offering: </a:t>
            </a:r>
            <a:r>
              <a:rPr lang="en-US" u="sng" dirty="0">
                <a:latin typeface="Optima" pitchFamily="34" charset="0"/>
              </a:rPr>
              <a:t>I have not taken one ass from them, neither have I hurt one of them</a:t>
            </a:r>
            <a:r>
              <a:rPr lang="en-US" dirty="0">
                <a:latin typeface="Optima" pitchFamily="34" charset="0"/>
              </a:rPr>
              <a:t>. </a:t>
            </a:r>
          </a:p>
          <a:p>
            <a:pPr marL="640080" indent="-514350"/>
            <a:r>
              <a:rPr lang="en-US" dirty="0">
                <a:latin typeface="Optima" pitchFamily="34" charset="0"/>
              </a:rPr>
              <a:t>And Moses said unto Korah, Be thou and all thy company before YHWH, thou, and they, and Aaron, to morrow: </a:t>
            </a:r>
          </a:p>
          <a:p>
            <a:pPr marL="640080" indent="-514350"/>
            <a:r>
              <a:rPr lang="en-US" dirty="0">
                <a:latin typeface="Optima" pitchFamily="34" charset="0"/>
              </a:rPr>
              <a:t>And take every man his censer, and put incense in them, and bring ye before YHWH every man his censer, two hundred and fifty censers; thou also, and Aaron, each of you, his censer. </a:t>
            </a:r>
          </a:p>
          <a:p>
            <a:pPr marL="640080" indent="-514350"/>
            <a:r>
              <a:rPr lang="en-US" dirty="0">
                <a:latin typeface="Optima" pitchFamily="34" charset="0"/>
              </a:rPr>
              <a:t>And they took every man his censer, and put fire in them, and laid incense thereon, and stood in the door of the tabernacle of the congregation with Moses and Aaron. (Numbers 16:15-18)</a:t>
            </a:r>
          </a:p>
        </p:txBody>
      </p:sp>
    </p:spTree>
    <p:extLst>
      <p:ext uri="{BB962C8B-B14F-4D97-AF65-F5344CB8AC3E}">
        <p14:creationId xmlns:p14="http://schemas.microsoft.com/office/powerpoint/2010/main" val="14854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And Korah gathered all the congregation against them unto the door of the tabernacle of the congregation: and the glory of YHWH appeared unto all the congregation. </a:t>
            </a:r>
          </a:p>
          <a:p>
            <a:pPr marL="640080" indent="-514350"/>
            <a:r>
              <a:rPr lang="en-US" dirty="0">
                <a:latin typeface="Optima" pitchFamily="34" charset="0"/>
              </a:rPr>
              <a:t>And YHWH </a:t>
            </a:r>
            <a:r>
              <a:rPr lang="en-US" dirty="0" err="1">
                <a:latin typeface="Optima" pitchFamily="34" charset="0"/>
              </a:rPr>
              <a:t>spake</a:t>
            </a:r>
            <a:r>
              <a:rPr lang="en-US" dirty="0">
                <a:latin typeface="Optima" pitchFamily="34" charset="0"/>
              </a:rPr>
              <a:t> unto Moses and unto Aaron, saying, </a:t>
            </a:r>
          </a:p>
          <a:p>
            <a:pPr marL="640080" indent="-514350"/>
            <a:r>
              <a:rPr lang="en-US" dirty="0">
                <a:latin typeface="Optima" pitchFamily="34" charset="0"/>
              </a:rPr>
              <a:t>Separate yourselves from among this congregation, that I may consume them in a moment. </a:t>
            </a:r>
          </a:p>
          <a:p>
            <a:pPr marL="640080" indent="-514350"/>
            <a:r>
              <a:rPr lang="en-US" dirty="0">
                <a:latin typeface="Optima" pitchFamily="34" charset="0"/>
              </a:rPr>
              <a:t>And they fell upon their faces, and said, O Elohim, the El of the spirits of all flesh, shall one man sin, and wilt thou be wroth with all the congregation? (Numbers 16:19-22)</a:t>
            </a:r>
          </a:p>
        </p:txBody>
      </p:sp>
    </p:spTree>
    <p:extLst>
      <p:ext uri="{BB962C8B-B14F-4D97-AF65-F5344CB8AC3E}">
        <p14:creationId xmlns:p14="http://schemas.microsoft.com/office/powerpoint/2010/main" val="22875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And YHWH </a:t>
            </a:r>
            <a:r>
              <a:rPr lang="en-US" dirty="0" err="1">
                <a:latin typeface="Optima" pitchFamily="34" charset="0"/>
              </a:rPr>
              <a:t>spake</a:t>
            </a:r>
            <a:r>
              <a:rPr lang="en-US" dirty="0">
                <a:latin typeface="Optima" pitchFamily="34" charset="0"/>
              </a:rPr>
              <a:t> unto Moses, saying, </a:t>
            </a:r>
          </a:p>
          <a:p>
            <a:pPr marL="640080" indent="-514350"/>
            <a:r>
              <a:rPr lang="en-US" dirty="0">
                <a:latin typeface="Optima" pitchFamily="34" charset="0"/>
              </a:rPr>
              <a:t>Speak unto the congregation, saying, Get you up from about the tabernacle of Korah, </a:t>
            </a:r>
            <a:r>
              <a:rPr lang="en-US" dirty="0" err="1">
                <a:latin typeface="Optima" pitchFamily="34" charset="0"/>
              </a:rPr>
              <a:t>Dathan</a:t>
            </a:r>
            <a:r>
              <a:rPr lang="en-US" dirty="0">
                <a:latin typeface="Optima" pitchFamily="34" charset="0"/>
              </a:rPr>
              <a:t>, and </a:t>
            </a:r>
            <a:r>
              <a:rPr lang="en-US" dirty="0" err="1">
                <a:latin typeface="Optima" pitchFamily="34" charset="0"/>
              </a:rPr>
              <a:t>Abiram</a:t>
            </a:r>
            <a:r>
              <a:rPr lang="en-US" dirty="0">
                <a:latin typeface="Optima" pitchFamily="34" charset="0"/>
              </a:rPr>
              <a:t>. </a:t>
            </a:r>
          </a:p>
          <a:p>
            <a:pPr marL="640080" indent="-514350"/>
            <a:r>
              <a:rPr lang="en-US" dirty="0">
                <a:latin typeface="Optima" pitchFamily="34" charset="0"/>
              </a:rPr>
              <a:t>And Moses rose up and went unto </a:t>
            </a:r>
            <a:r>
              <a:rPr lang="en-US" dirty="0" err="1">
                <a:latin typeface="Optima" pitchFamily="34" charset="0"/>
              </a:rPr>
              <a:t>Dathan</a:t>
            </a:r>
            <a:r>
              <a:rPr lang="en-US" dirty="0">
                <a:latin typeface="Optima" pitchFamily="34" charset="0"/>
              </a:rPr>
              <a:t> and </a:t>
            </a:r>
            <a:r>
              <a:rPr lang="en-US" dirty="0" err="1">
                <a:latin typeface="Optima" pitchFamily="34" charset="0"/>
              </a:rPr>
              <a:t>Abiram</a:t>
            </a:r>
            <a:r>
              <a:rPr lang="en-US" dirty="0">
                <a:latin typeface="Optima" pitchFamily="34" charset="0"/>
              </a:rPr>
              <a:t>; and the elders of Israel followed him. </a:t>
            </a:r>
          </a:p>
          <a:p>
            <a:pPr marL="640080" indent="-514350"/>
            <a:r>
              <a:rPr lang="en-US" dirty="0">
                <a:latin typeface="Optima" pitchFamily="34" charset="0"/>
              </a:rPr>
              <a:t>And he </a:t>
            </a:r>
            <a:r>
              <a:rPr lang="en-US" dirty="0" err="1">
                <a:latin typeface="Optima" pitchFamily="34" charset="0"/>
              </a:rPr>
              <a:t>spake</a:t>
            </a:r>
            <a:r>
              <a:rPr lang="en-US" dirty="0">
                <a:latin typeface="Optima" pitchFamily="34" charset="0"/>
              </a:rPr>
              <a:t> unto the congregation, saying, Depart, I pray you, from the tents of these wicked men, and touch nothing of theirs, lest ye be consumed in all their sins. (Numbers 16:23-26)</a:t>
            </a:r>
          </a:p>
        </p:txBody>
      </p:sp>
    </p:spTree>
    <p:extLst>
      <p:ext uri="{BB962C8B-B14F-4D97-AF65-F5344CB8AC3E}">
        <p14:creationId xmlns:p14="http://schemas.microsoft.com/office/powerpoint/2010/main" val="398022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F9D2-96D1-4101-BB9B-9847E85B8347}"/>
              </a:ext>
            </a:extLst>
          </p:cNvPr>
          <p:cNvSpPr>
            <a:spLocks noGrp="1"/>
          </p:cNvSpPr>
          <p:nvPr>
            <p:ph type="title"/>
          </p:nvPr>
        </p:nvSpPr>
        <p:spPr>
          <a:xfrm>
            <a:off x="2817287" y="2651760"/>
            <a:ext cx="5891897" cy="777240"/>
          </a:xfrm>
        </p:spPr>
        <p:txBody>
          <a:bodyPr/>
          <a:lstStyle/>
          <a:p>
            <a:r>
              <a:rPr lang="en-US" b="1" dirty="0">
                <a:latin typeface="Optima" pitchFamily="34" charset="0"/>
              </a:rPr>
              <a:t>Elements of the Beast System</a:t>
            </a:r>
          </a:p>
        </p:txBody>
      </p:sp>
      <p:sp>
        <p:nvSpPr>
          <p:cNvPr id="3" name="Text Placeholder 2">
            <a:extLst>
              <a:ext uri="{FF2B5EF4-FFF2-40B4-BE49-F238E27FC236}">
                <a16:creationId xmlns:a16="http://schemas.microsoft.com/office/drawing/2014/main" id="{7440451E-7A12-4C17-A2DB-E0FB47F6F173}"/>
              </a:ext>
            </a:extLst>
          </p:cNvPr>
          <p:cNvSpPr>
            <a:spLocks noGrp="1"/>
          </p:cNvSpPr>
          <p:nvPr>
            <p:ph type="body" idx="1"/>
          </p:nvPr>
        </p:nvSpPr>
        <p:spPr>
          <a:xfrm>
            <a:off x="2283968" y="3623531"/>
            <a:ext cx="7624064" cy="977486"/>
          </a:xfrm>
        </p:spPr>
        <p:txBody>
          <a:bodyPr>
            <a:normAutofit/>
          </a:bodyPr>
          <a:lstStyle/>
          <a:p>
            <a:r>
              <a:rPr lang="en-US" sz="2800" b="1" dirty="0">
                <a:latin typeface="Optima" pitchFamily="34" charset="0"/>
              </a:rPr>
              <a:t>How the Beast System is Being Constructed</a:t>
            </a:r>
          </a:p>
        </p:txBody>
      </p:sp>
    </p:spTree>
    <p:extLst>
      <p:ext uri="{BB962C8B-B14F-4D97-AF65-F5344CB8AC3E}">
        <p14:creationId xmlns:p14="http://schemas.microsoft.com/office/powerpoint/2010/main" val="5791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fontScale="85000" lnSpcReduction="10000"/>
          </a:bodyPr>
          <a:lstStyle/>
          <a:p>
            <a:pPr marL="640080" indent="-514350"/>
            <a:r>
              <a:rPr lang="en-US" dirty="0">
                <a:latin typeface="Optima" pitchFamily="34" charset="0"/>
              </a:rPr>
              <a:t>So they got up from the tabernacle of Korah, </a:t>
            </a:r>
            <a:r>
              <a:rPr lang="en-US" dirty="0" err="1">
                <a:latin typeface="Optima" pitchFamily="34" charset="0"/>
              </a:rPr>
              <a:t>Dathan</a:t>
            </a:r>
            <a:r>
              <a:rPr lang="en-US" dirty="0">
                <a:latin typeface="Optima" pitchFamily="34" charset="0"/>
              </a:rPr>
              <a:t>, and </a:t>
            </a:r>
            <a:r>
              <a:rPr lang="en-US" dirty="0" err="1">
                <a:latin typeface="Optima" pitchFamily="34" charset="0"/>
              </a:rPr>
              <a:t>Abiram</a:t>
            </a:r>
            <a:r>
              <a:rPr lang="en-US" dirty="0">
                <a:latin typeface="Optima" pitchFamily="34" charset="0"/>
              </a:rPr>
              <a:t>, on every side: and </a:t>
            </a:r>
            <a:r>
              <a:rPr lang="en-US" dirty="0" err="1">
                <a:latin typeface="Optima" pitchFamily="34" charset="0"/>
              </a:rPr>
              <a:t>Dathan</a:t>
            </a:r>
            <a:r>
              <a:rPr lang="en-US" dirty="0">
                <a:latin typeface="Optima" pitchFamily="34" charset="0"/>
              </a:rPr>
              <a:t> and </a:t>
            </a:r>
            <a:r>
              <a:rPr lang="en-US" dirty="0" err="1">
                <a:latin typeface="Optima" pitchFamily="34" charset="0"/>
              </a:rPr>
              <a:t>Abiram</a:t>
            </a:r>
            <a:r>
              <a:rPr lang="en-US" dirty="0">
                <a:latin typeface="Optima" pitchFamily="34" charset="0"/>
              </a:rPr>
              <a:t> came out, and stood in the door of their tents, and their wives, and their sons, and their little children. </a:t>
            </a:r>
          </a:p>
          <a:p>
            <a:pPr marL="640080" indent="-514350"/>
            <a:r>
              <a:rPr lang="en-US" dirty="0">
                <a:latin typeface="Optima" pitchFamily="34" charset="0"/>
              </a:rPr>
              <a:t>And Moses said, Hereby ye shall know that YHWH hath sent me to do all these works; for I have not done them of mine own mind. </a:t>
            </a:r>
          </a:p>
          <a:p>
            <a:pPr marL="640080" indent="-514350"/>
            <a:r>
              <a:rPr lang="en-US" dirty="0">
                <a:latin typeface="Optima" pitchFamily="34" charset="0"/>
              </a:rPr>
              <a:t>If these men die the common death of all men, or if they be visited after the visitation of all men; then YHWH hath not sent me. </a:t>
            </a:r>
          </a:p>
          <a:p>
            <a:pPr marL="640080" indent="-514350"/>
            <a:r>
              <a:rPr lang="en-US" dirty="0">
                <a:latin typeface="Optima" pitchFamily="34" charset="0"/>
              </a:rPr>
              <a:t>But if YHWH make a new thing, and the earth open her mouth, and swallow them up, with all that appertain unto them, and they go down quick into the pit; then ye shall understand that these men have provoked YHWH. (Numbers 16:27-30)</a:t>
            </a:r>
          </a:p>
        </p:txBody>
      </p:sp>
    </p:spTree>
    <p:extLst>
      <p:ext uri="{BB962C8B-B14F-4D97-AF65-F5344CB8AC3E}">
        <p14:creationId xmlns:p14="http://schemas.microsoft.com/office/powerpoint/2010/main" val="5408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spc="-100" dirty="0">
                <a:latin typeface="Optima" pitchFamily="34" charset="0"/>
              </a:rPr>
              <a:t>And it came to pass, as he had made an end of speaking all these words, that the ground clave asunder that was under them: </a:t>
            </a:r>
          </a:p>
          <a:p>
            <a:pPr marL="640080" indent="-514350"/>
            <a:r>
              <a:rPr lang="en-US" dirty="0">
                <a:latin typeface="Optima" pitchFamily="34" charset="0"/>
              </a:rPr>
              <a:t>And the earth opened her mouth, and swallowed them up, and their houses, and all the men that appertained unto Korah, and all their goods. </a:t>
            </a:r>
          </a:p>
          <a:p>
            <a:pPr marL="640080" indent="-514350"/>
            <a:r>
              <a:rPr lang="en-US" dirty="0">
                <a:latin typeface="Optima" pitchFamily="34" charset="0"/>
              </a:rPr>
              <a:t>They, and all that appertained to them, went down alive into the pit, and the earth closed upon them: and they perished from among the congregation. (Numbers 16:31-33)</a:t>
            </a:r>
          </a:p>
        </p:txBody>
      </p:sp>
    </p:spTree>
    <p:extLst>
      <p:ext uri="{BB962C8B-B14F-4D97-AF65-F5344CB8AC3E}">
        <p14:creationId xmlns:p14="http://schemas.microsoft.com/office/powerpoint/2010/main" val="185192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And all Israel that were round about them fled at the cry of them: for they said, Lest the earth swallow us up also. And there came out a fire from YHWH, and consumed the two hundred and fifty men that offered incense. </a:t>
            </a:r>
          </a:p>
          <a:p>
            <a:pPr marL="640080" indent="-514350"/>
            <a:r>
              <a:rPr lang="en-US" dirty="0">
                <a:latin typeface="Optima" pitchFamily="34" charset="0"/>
              </a:rPr>
              <a:t>And YHWH </a:t>
            </a:r>
            <a:r>
              <a:rPr lang="en-US" dirty="0" err="1">
                <a:latin typeface="Optima" pitchFamily="34" charset="0"/>
              </a:rPr>
              <a:t>spake</a:t>
            </a:r>
            <a:r>
              <a:rPr lang="en-US" dirty="0">
                <a:latin typeface="Optima" pitchFamily="34" charset="0"/>
              </a:rPr>
              <a:t> unto Moses, saying, </a:t>
            </a:r>
          </a:p>
          <a:p>
            <a:pPr marL="640080" indent="-514350"/>
            <a:r>
              <a:rPr lang="en-US" dirty="0">
                <a:latin typeface="Optima" pitchFamily="34" charset="0"/>
              </a:rPr>
              <a:t>Speak unto Eleazar the son of Aaron the priest, that he take up the censers out of the burning, and scatter thou the fire yonder; for they are hallowed. (Numbers 16:34-37)</a:t>
            </a:r>
          </a:p>
        </p:txBody>
      </p:sp>
    </p:spTree>
    <p:extLst>
      <p:ext uri="{BB962C8B-B14F-4D97-AF65-F5344CB8AC3E}">
        <p14:creationId xmlns:p14="http://schemas.microsoft.com/office/powerpoint/2010/main" val="164718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a:xfrm>
            <a:off x="1219200" y="1426464"/>
            <a:ext cx="10363200" cy="4929096"/>
          </a:xfrm>
        </p:spPr>
        <p:txBody>
          <a:bodyPr>
            <a:normAutofit fontScale="92500" lnSpcReduction="10000"/>
          </a:bodyPr>
          <a:lstStyle/>
          <a:p>
            <a:pPr marL="640080" indent="-514350"/>
            <a:r>
              <a:rPr lang="en-US" dirty="0">
                <a:latin typeface="Optima" pitchFamily="34" charset="0"/>
              </a:rPr>
              <a:t>The censers of these sinners against their own souls, let them make them broad plates for a covering of the altar: for they offered them before YHWH, therefore they are hallowed: and they shall be a sign unto the children of Israel. </a:t>
            </a:r>
          </a:p>
          <a:p>
            <a:pPr marL="640080" indent="-514350"/>
            <a:r>
              <a:rPr lang="en-US" dirty="0">
                <a:latin typeface="Optima" pitchFamily="34" charset="0"/>
              </a:rPr>
              <a:t>And Eleazar the priest took the </a:t>
            </a:r>
            <a:r>
              <a:rPr lang="en-US" dirty="0" err="1">
                <a:latin typeface="Optima" pitchFamily="34" charset="0"/>
              </a:rPr>
              <a:t>brasen</a:t>
            </a:r>
            <a:r>
              <a:rPr lang="en-US" dirty="0">
                <a:latin typeface="Optima" pitchFamily="34" charset="0"/>
              </a:rPr>
              <a:t> censers, wherewith they that were burnt had offered; and they were made broad plates for a covering of the altar: </a:t>
            </a:r>
          </a:p>
          <a:p>
            <a:pPr marL="640080" indent="-514350"/>
            <a:r>
              <a:rPr lang="en-US" dirty="0">
                <a:latin typeface="Optima" pitchFamily="34" charset="0"/>
              </a:rPr>
              <a:t>To be a memorial unto the children of Israel, that no stranger, which is not of the seed of Aaron, come near to offer incense before YHWH; that he be not as Korah, and as his company: as YHWH said to him by the hand of Moses. (Numbers 16:38-40)</a:t>
            </a:r>
          </a:p>
        </p:txBody>
      </p:sp>
    </p:spTree>
    <p:extLst>
      <p:ext uri="{BB962C8B-B14F-4D97-AF65-F5344CB8AC3E}">
        <p14:creationId xmlns:p14="http://schemas.microsoft.com/office/powerpoint/2010/main" val="245295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But on the morrow all the congregation of the children of Israel murmured against Moses and against Aaron, saying, Ye have killed the people of YHWH. </a:t>
            </a:r>
          </a:p>
          <a:p>
            <a:pPr marL="640080" indent="-514350"/>
            <a:r>
              <a:rPr lang="en-US" dirty="0">
                <a:latin typeface="Optima" pitchFamily="34" charset="0"/>
              </a:rPr>
              <a:t>And it came to pass, when the congregation was gathered against Moses and against Aaron, that they looked toward the tabernacle of the congregation: and, behold, the cloud covered it, and the glory of YHWH appeared. </a:t>
            </a:r>
          </a:p>
          <a:p>
            <a:pPr marL="640080" indent="-514350"/>
            <a:r>
              <a:rPr lang="en-US" dirty="0">
                <a:latin typeface="Optima" pitchFamily="34" charset="0"/>
              </a:rPr>
              <a:t>And Moses and Aaron came before the tabernacle of the congregation. (Numbers 16:41-43)</a:t>
            </a:r>
          </a:p>
        </p:txBody>
      </p:sp>
    </p:spTree>
    <p:extLst>
      <p:ext uri="{BB962C8B-B14F-4D97-AF65-F5344CB8AC3E}">
        <p14:creationId xmlns:p14="http://schemas.microsoft.com/office/powerpoint/2010/main" val="37876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And YHWH </a:t>
            </a:r>
            <a:r>
              <a:rPr lang="en-US" dirty="0" err="1">
                <a:latin typeface="Optima" pitchFamily="34" charset="0"/>
              </a:rPr>
              <a:t>spake</a:t>
            </a:r>
            <a:r>
              <a:rPr lang="en-US" dirty="0">
                <a:latin typeface="Optima" pitchFamily="34" charset="0"/>
              </a:rPr>
              <a:t> unto Moses, saying, </a:t>
            </a:r>
          </a:p>
          <a:p>
            <a:pPr marL="640080" indent="-514350"/>
            <a:r>
              <a:rPr lang="en-US" spc="-50" dirty="0">
                <a:latin typeface="Optima" pitchFamily="34" charset="0"/>
              </a:rPr>
              <a:t>Get you up from among this congregation, that I may consume them as in a moment. And they fell upon their faces. </a:t>
            </a:r>
          </a:p>
          <a:p>
            <a:pPr marL="640080" indent="-514350"/>
            <a:r>
              <a:rPr lang="en-US" dirty="0">
                <a:latin typeface="Optima" pitchFamily="34" charset="0"/>
              </a:rPr>
              <a:t>And Moses said unto Aaron, Take a censer, and put fire therein from off the altar, and put on incense, and go quickly unto the congregation, and make an atonement for them: for there is wrath gone out from YHWH; the plague is begun. (Numbers 16:44-46)</a:t>
            </a:r>
          </a:p>
        </p:txBody>
      </p:sp>
    </p:spTree>
    <p:extLst>
      <p:ext uri="{BB962C8B-B14F-4D97-AF65-F5344CB8AC3E}">
        <p14:creationId xmlns:p14="http://schemas.microsoft.com/office/powerpoint/2010/main" val="7857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Gainsaying of Korah</a:t>
            </a:r>
          </a:p>
        </p:txBody>
      </p:sp>
      <p:sp>
        <p:nvSpPr>
          <p:cNvPr id="14" name="Content Placeholder 13"/>
          <p:cNvSpPr>
            <a:spLocks noGrp="1"/>
          </p:cNvSpPr>
          <p:nvPr>
            <p:ph idx="1"/>
          </p:nvPr>
        </p:nvSpPr>
        <p:spPr>
          <a:xfrm>
            <a:off x="659876" y="1783560"/>
            <a:ext cx="11114202" cy="4572000"/>
          </a:xfrm>
        </p:spPr>
        <p:txBody>
          <a:bodyPr>
            <a:normAutofit fontScale="92500"/>
          </a:bodyPr>
          <a:lstStyle/>
          <a:p>
            <a:pPr marL="640080" indent="-514350"/>
            <a:r>
              <a:rPr lang="en-US" dirty="0">
                <a:latin typeface="Optima" pitchFamily="34" charset="0"/>
              </a:rPr>
              <a:t>And Aaron took as Moses commanded, and ran into the midst of the congregation; and, behold, the plague was begun among the people: and he put on incense, and made an atonement for the people. </a:t>
            </a:r>
          </a:p>
          <a:p>
            <a:pPr marL="640080" indent="-514350"/>
            <a:r>
              <a:rPr lang="en-US" spc="-50" dirty="0">
                <a:latin typeface="Optima" pitchFamily="34" charset="0"/>
              </a:rPr>
              <a:t>And he stood between the dead and the living; and the plague was stayed.</a:t>
            </a:r>
            <a:r>
              <a:rPr lang="en-US" dirty="0">
                <a:latin typeface="Optima" pitchFamily="34" charset="0"/>
              </a:rPr>
              <a:t> </a:t>
            </a:r>
          </a:p>
          <a:p>
            <a:pPr marL="640080" indent="-514350"/>
            <a:r>
              <a:rPr lang="en-US" dirty="0">
                <a:latin typeface="Optima" pitchFamily="34" charset="0"/>
              </a:rPr>
              <a:t>Now they that died in the plague were fourteen thousand and seven hundred, beside them that died about the matter of Korah. </a:t>
            </a:r>
          </a:p>
          <a:p>
            <a:pPr marL="640080" indent="-514350"/>
            <a:r>
              <a:rPr lang="en-US" dirty="0">
                <a:latin typeface="Optima" pitchFamily="34" charset="0"/>
              </a:rPr>
              <a:t>And Aaron returned unto Moses unto the door of the tabernacle of the congregation: and the plague was stayed. (Numbers 16:47-50)</a:t>
            </a:r>
          </a:p>
        </p:txBody>
      </p:sp>
    </p:spTree>
    <p:extLst>
      <p:ext uri="{BB962C8B-B14F-4D97-AF65-F5344CB8AC3E}">
        <p14:creationId xmlns:p14="http://schemas.microsoft.com/office/powerpoint/2010/main" val="303316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The Beast Uses Korah</a:t>
            </a:r>
          </a:p>
        </p:txBody>
      </p:sp>
      <p:sp>
        <p:nvSpPr>
          <p:cNvPr id="14" name="Content Placeholder 13"/>
          <p:cNvSpPr>
            <a:spLocks noGrp="1"/>
          </p:cNvSpPr>
          <p:nvPr>
            <p:ph idx="1"/>
          </p:nvPr>
        </p:nvSpPr>
        <p:spPr>
          <a:xfrm>
            <a:off x="659876" y="1783560"/>
            <a:ext cx="11114202" cy="4572000"/>
          </a:xfrm>
        </p:spPr>
        <p:txBody>
          <a:bodyPr>
            <a:normAutofit fontScale="92500" lnSpcReduction="10000"/>
          </a:bodyPr>
          <a:lstStyle/>
          <a:p>
            <a:pPr marL="640080" indent="-514350"/>
            <a:r>
              <a:rPr lang="en-US" dirty="0">
                <a:latin typeface="Optima" pitchFamily="34" charset="0"/>
              </a:rPr>
              <a:t>Korah attacked Moses in an attempt to undermine the ability of YHWH to communicate directly with His people.</a:t>
            </a:r>
          </a:p>
          <a:p>
            <a:pPr marL="969264" lvl="1" indent="-514350"/>
            <a:r>
              <a:rPr lang="en-US" dirty="0">
                <a:latin typeface="Optima" pitchFamily="34" charset="0"/>
              </a:rPr>
              <a:t>Had Korah succeeded, we would not have the Book of Deuteronomy and much of the Book of Numbers.</a:t>
            </a:r>
          </a:p>
          <a:p>
            <a:pPr marL="969264" lvl="1" indent="-514350"/>
            <a:r>
              <a:rPr lang="en-US" dirty="0">
                <a:latin typeface="Optima" pitchFamily="34" charset="0"/>
              </a:rPr>
              <a:t>The Israelites would have died in the desert.</a:t>
            </a:r>
          </a:p>
          <a:p>
            <a:pPr marL="640080" indent="-514350"/>
            <a:r>
              <a:rPr lang="en-US" dirty="0">
                <a:latin typeface="Optima" pitchFamily="34" charset="0"/>
              </a:rPr>
              <a:t>When you go to war, it is important to compromise the enemy’s ability to communicate with his troops.</a:t>
            </a:r>
          </a:p>
          <a:p>
            <a:pPr marL="640080" indent="-514350"/>
            <a:r>
              <a:rPr lang="en-US" dirty="0">
                <a:latin typeface="Optima" pitchFamily="34" charset="0"/>
              </a:rPr>
              <a:t>The Beast Sees Korah as a way to compromise Christian Leaders.</a:t>
            </a:r>
          </a:p>
          <a:p>
            <a:pPr marL="969264" lvl="1" indent="-514350">
              <a:buFont typeface="+mj-lt"/>
              <a:buAutoNum type="arabicPeriod"/>
            </a:pPr>
            <a:r>
              <a:rPr lang="en-US" dirty="0">
                <a:latin typeface="Optima" pitchFamily="34" charset="0"/>
              </a:rPr>
              <a:t>Get the Leaders to Believe Erroneous Doctrines, (See Acts8:9-25)</a:t>
            </a:r>
          </a:p>
          <a:p>
            <a:pPr marL="969264" lvl="1" indent="-514350">
              <a:buFont typeface="+mj-lt"/>
              <a:buAutoNum type="arabicPeriod"/>
            </a:pPr>
            <a:r>
              <a:rPr lang="en-US" dirty="0">
                <a:latin typeface="Optima" pitchFamily="34" charset="0"/>
              </a:rPr>
              <a:t>Get them to Engage in ungodly Behaviors (See I Samuel 28:7-25)</a:t>
            </a:r>
          </a:p>
          <a:p>
            <a:pPr marL="969264" lvl="1" indent="-514350">
              <a:buFont typeface="+mj-lt"/>
              <a:buAutoNum type="arabicPeriod"/>
            </a:pPr>
            <a:r>
              <a:rPr lang="en-US" dirty="0">
                <a:latin typeface="Optima" pitchFamily="34" charset="0"/>
              </a:rPr>
              <a:t>Get them to Sell their Souls (See the Book of Job)</a:t>
            </a:r>
          </a:p>
          <a:p>
            <a:pPr marL="969264" lvl="1" indent="-514350">
              <a:buFont typeface="+mj-lt"/>
              <a:buAutoNum type="arabicPeriod"/>
            </a:pPr>
            <a:endParaRPr lang="en-US" dirty="0">
              <a:latin typeface="Optima" pitchFamily="34" charset="0"/>
            </a:endParaRPr>
          </a:p>
        </p:txBody>
      </p:sp>
    </p:spTree>
    <p:extLst>
      <p:ext uri="{BB962C8B-B14F-4D97-AF65-F5344CB8AC3E}">
        <p14:creationId xmlns:p14="http://schemas.microsoft.com/office/powerpoint/2010/main" val="152276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800" dirty="0">
                <a:latin typeface="Optima" pitchFamily="34" charset="0"/>
              </a:rPr>
              <a:t>Dealing with Heretics</a:t>
            </a:r>
          </a:p>
        </p:txBody>
      </p:sp>
      <p:sp>
        <p:nvSpPr>
          <p:cNvPr id="14" name="Content Placeholder 13"/>
          <p:cNvSpPr>
            <a:spLocks noGrp="1"/>
          </p:cNvSpPr>
          <p:nvPr>
            <p:ph idx="1"/>
          </p:nvPr>
        </p:nvSpPr>
        <p:spPr>
          <a:xfrm>
            <a:off x="659876" y="1783560"/>
            <a:ext cx="11114202" cy="4572000"/>
          </a:xfrm>
        </p:spPr>
        <p:txBody>
          <a:bodyPr>
            <a:normAutofit/>
          </a:bodyPr>
          <a:lstStyle/>
          <a:p>
            <a:pPr marL="640080" indent="-514350"/>
            <a:r>
              <a:rPr lang="en-US" dirty="0">
                <a:latin typeface="Optima" pitchFamily="34" charset="0"/>
              </a:rPr>
              <a:t>Our Heavenly Father eliminated Korah and his followers by having the earth swallow them and their families up.</a:t>
            </a:r>
          </a:p>
          <a:p>
            <a:pPr marL="969264" lvl="1" indent="-514350"/>
            <a:r>
              <a:rPr lang="en-US" dirty="0">
                <a:latin typeface="Optima" pitchFamily="34" charset="0"/>
              </a:rPr>
              <a:t>That way, they are not even counted as part of Israel.</a:t>
            </a:r>
          </a:p>
          <a:p>
            <a:pPr marL="969264" lvl="1" indent="-514350"/>
            <a:r>
              <a:rPr lang="en-US" dirty="0">
                <a:latin typeface="Optima" pitchFamily="34" charset="0"/>
              </a:rPr>
              <a:t>Samuel later explained, “Rebellion is as the sin of witchcraft.” (I Samuel 15:23) Everything had to be destroyed.</a:t>
            </a:r>
          </a:p>
          <a:p>
            <a:pPr marL="640080" indent="-514350"/>
            <a:r>
              <a:rPr lang="en-US" dirty="0">
                <a:latin typeface="Optima" pitchFamily="34" charset="0"/>
              </a:rPr>
              <a:t>Other sympathizers died when fire came out of heaven and consumed them.</a:t>
            </a:r>
          </a:p>
          <a:p>
            <a:pPr marL="640080" indent="-514350"/>
            <a:r>
              <a:rPr lang="en-US" dirty="0">
                <a:latin typeface="Optima" pitchFamily="34" charset="0"/>
              </a:rPr>
              <a:t>The last of them died in a plague.</a:t>
            </a:r>
          </a:p>
          <a:p>
            <a:pPr marL="969264" lvl="1" indent="-514350">
              <a:buFont typeface="+mj-lt"/>
              <a:buAutoNum type="arabicPeriod"/>
            </a:pPr>
            <a:endParaRPr lang="en-US" dirty="0">
              <a:latin typeface="Optima" pitchFamily="34" charset="0"/>
            </a:endParaRPr>
          </a:p>
        </p:txBody>
      </p:sp>
    </p:spTree>
    <p:extLst>
      <p:ext uri="{BB962C8B-B14F-4D97-AF65-F5344CB8AC3E}">
        <p14:creationId xmlns:p14="http://schemas.microsoft.com/office/powerpoint/2010/main" val="41493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FBF3-B6D3-4699-8694-92A3FA360D63}"/>
              </a:ext>
            </a:extLst>
          </p:cNvPr>
          <p:cNvSpPr>
            <a:spLocks noGrp="1"/>
          </p:cNvSpPr>
          <p:nvPr>
            <p:ph type="title"/>
          </p:nvPr>
        </p:nvSpPr>
        <p:spPr>
          <a:xfrm>
            <a:off x="685801" y="263951"/>
            <a:ext cx="10131425" cy="982980"/>
          </a:xfrm>
        </p:spPr>
        <p:txBody>
          <a:bodyPr anchor="ctr">
            <a:normAutofit/>
          </a:bodyPr>
          <a:lstStyle/>
          <a:p>
            <a:pPr algn="ctr"/>
            <a:r>
              <a:rPr lang="en-US" b="1" cap="none" dirty="0"/>
              <a:t>Websites</a:t>
            </a:r>
          </a:p>
        </p:txBody>
      </p:sp>
      <p:sp>
        <p:nvSpPr>
          <p:cNvPr id="3" name="Content Placeholder 2">
            <a:extLst>
              <a:ext uri="{FF2B5EF4-FFF2-40B4-BE49-F238E27FC236}">
                <a16:creationId xmlns:a16="http://schemas.microsoft.com/office/drawing/2014/main" id="{3E539DC9-B9E6-4FC6-8034-CC5527322FCD}"/>
              </a:ext>
            </a:extLst>
          </p:cNvPr>
          <p:cNvSpPr>
            <a:spLocks noGrp="1"/>
          </p:cNvSpPr>
          <p:nvPr>
            <p:ph idx="1"/>
          </p:nvPr>
        </p:nvSpPr>
        <p:spPr>
          <a:xfrm>
            <a:off x="646111" y="1178351"/>
            <a:ext cx="10882869" cy="5533533"/>
          </a:xfrm>
        </p:spPr>
        <p:txBody>
          <a:bodyPr>
            <a:normAutofit fontScale="92500" lnSpcReduction="10000"/>
          </a:bodyPr>
          <a:lstStyle/>
          <a:p>
            <a:pPr marR="0" algn="l" rtl="0"/>
            <a:r>
              <a:rPr lang="en-US" sz="3600" dirty="0">
                <a:latin typeface="Optima" pitchFamily="34" charset="0"/>
              </a:rPr>
              <a:t>Major Tom Baird: (email) </a:t>
            </a:r>
            <a:r>
              <a:rPr lang="en-US" sz="2800" dirty="0">
                <a:latin typeface="Optima" pitchFamily="34" charset="0"/>
                <a:hlinkClick r:id="rId2"/>
              </a:rPr>
              <a:t>tom@aliveontheedge.com</a:t>
            </a:r>
            <a:endParaRPr lang="en-US" sz="2800" dirty="0">
              <a:latin typeface="Optima" pitchFamily="34" charset="0"/>
            </a:endParaRPr>
          </a:p>
          <a:p>
            <a:pPr lvl="1"/>
            <a:r>
              <a:rPr lang="en-US" sz="3400" dirty="0">
                <a:latin typeface="Optima" pitchFamily="34" charset="0"/>
              </a:rPr>
              <a:t>Websites:</a:t>
            </a:r>
          </a:p>
          <a:p>
            <a:pPr lvl="2"/>
            <a:r>
              <a:rPr lang="en-US" sz="2200" spc="-20" dirty="0">
                <a:latin typeface="Optima" pitchFamily="34" charset="0"/>
                <a:hlinkClick r:id="rId3"/>
              </a:rPr>
              <a:t>https://aliveontheedge.com</a:t>
            </a:r>
            <a:endParaRPr lang="en-US" sz="2200" spc="-20" dirty="0">
              <a:latin typeface="Optima" pitchFamily="34" charset="0"/>
            </a:endParaRPr>
          </a:p>
          <a:p>
            <a:pPr lvl="2"/>
            <a:r>
              <a:rPr lang="en-US" sz="2200" spc="-20" dirty="0">
                <a:latin typeface="Optima" pitchFamily="34" charset="0"/>
                <a:hlinkClick r:id="rId4"/>
              </a:rPr>
              <a:t>http://copperscrollincident.info</a:t>
            </a:r>
            <a:endParaRPr lang="en-US" sz="2200" spc="-20" dirty="0">
              <a:latin typeface="Optima" pitchFamily="34" charset="0"/>
            </a:endParaRPr>
          </a:p>
          <a:p>
            <a:r>
              <a:rPr lang="en-US" sz="3600" spc="-20" dirty="0">
                <a:latin typeface="Optima" pitchFamily="34" charset="0"/>
              </a:rPr>
              <a:t>Prof. Tom Mack: </a:t>
            </a:r>
            <a:r>
              <a:rPr lang="en-US" sz="2800" spc="-20" dirty="0">
                <a:latin typeface="Optima" pitchFamily="34" charset="0"/>
                <a:hlinkClick r:id="rId5"/>
              </a:rPr>
              <a:t>tom.mack@whitestonefoundation.org</a:t>
            </a:r>
            <a:endParaRPr lang="en-US" sz="3600" spc="-20" dirty="0">
              <a:latin typeface="Optima" pitchFamily="34" charset="0"/>
            </a:endParaRPr>
          </a:p>
          <a:p>
            <a:pPr lvl="1"/>
            <a:r>
              <a:rPr lang="en-US" sz="3400" spc="-20" dirty="0">
                <a:latin typeface="Optima" pitchFamily="34" charset="0"/>
              </a:rPr>
              <a:t>Websites:</a:t>
            </a:r>
          </a:p>
          <a:p>
            <a:pPr lvl="2">
              <a:spcAft>
                <a:spcPts val="600"/>
              </a:spcAft>
            </a:pPr>
            <a:r>
              <a:rPr lang="en-US" sz="2200" spc="-20" dirty="0">
                <a:latin typeface="Optima" pitchFamily="34" charset="0"/>
              </a:rPr>
              <a:t>New Website: </a:t>
            </a:r>
            <a:r>
              <a:rPr lang="en-US" sz="2200" spc="-20" dirty="0">
                <a:latin typeface="Optima" pitchFamily="34" charset="0"/>
                <a:hlinkClick r:id="rId6"/>
              </a:rPr>
              <a:t>http://ancient-evil.org</a:t>
            </a:r>
            <a:endParaRPr lang="en-US" sz="2200" spc="-20" dirty="0">
              <a:latin typeface="Optima" pitchFamily="34" charset="0"/>
            </a:endParaRPr>
          </a:p>
          <a:p>
            <a:pPr lvl="2">
              <a:spcAft>
                <a:spcPts val="600"/>
              </a:spcAft>
            </a:pPr>
            <a:r>
              <a:rPr lang="en-US" sz="2200" spc="-20" dirty="0">
                <a:latin typeface="Optima" pitchFamily="34" charset="0"/>
                <a:hlinkClick r:id="rId7"/>
              </a:rPr>
              <a:t>http://whitecottagepublishing.com</a:t>
            </a:r>
            <a:r>
              <a:rPr lang="en-US" sz="2200" spc="-20" dirty="0">
                <a:latin typeface="Optima" pitchFamily="34" charset="0"/>
              </a:rPr>
              <a:t> </a:t>
            </a:r>
          </a:p>
          <a:p>
            <a:pPr lvl="2">
              <a:spcAft>
                <a:spcPts val="600"/>
              </a:spcAft>
            </a:pPr>
            <a:r>
              <a:rPr lang="en-US" sz="2200" spc="-20" dirty="0">
                <a:latin typeface="Optima" pitchFamily="34" charset="0"/>
                <a:hlinkClick r:id="rId8"/>
              </a:rPr>
              <a:t>https://whitestonefoundation.org</a:t>
            </a:r>
            <a:endParaRPr lang="en-US" sz="2200" spc="-20" dirty="0">
              <a:latin typeface="Optima" pitchFamily="34" charset="0"/>
            </a:endParaRPr>
          </a:p>
          <a:p>
            <a:pPr lvl="2">
              <a:spcAft>
                <a:spcPts val="600"/>
              </a:spcAft>
            </a:pPr>
            <a:r>
              <a:rPr lang="en-US" sz="2200" spc="-20" dirty="0">
                <a:latin typeface="Optima" pitchFamily="34" charset="0"/>
                <a:hlinkClick r:id="rId9"/>
              </a:rPr>
              <a:t>https://whitestonetechnologies.co</a:t>
            </a:r>
            <a:r>
              <a:rPr lang="en-US" sz="2200" spc="-20" dirty="0">
                <a:latin typeface="Optima" pitchFamily="34" charset="0"/>
              </a:rPr>
              <a:t> </a:t>
            </a:r>
          </a:p>
          <a:p>
            <a:pPr lvl="2">
              <a:spcAft>
                <a:spcPts val="600"/>
              </a:spcAft>
            </a:pPr>
            <a:r>
              <a:rPr lang="en-US" sz="2200" spc="-20" dirty="0">
                <a:latin typeface="Optima" pitchFamily="34" charset="0"/>
                <a:hlinkClick r:id="rId10"/>
              </a:rPr>
              <a:t>https://antichristwatch.org</a:t>
            </a:r>
            <a:endParaRPr lang="en-US" sz="2200" spc="-20" dirty="0">
              <a:latin typeface="Optima" pitchFamily="34" charset="0"/>
            </a:endParaRPr>
          </a:p>
          <a:p>
            <a:pPr lvl="2">
              <a:spcAft>
                <a:spcPts val="600"/>
              </a:spcAft>
            </a:pPr>
            <a:r>
              <a:rPr lang="en-US" sz="2200" spc="-20" dirty="0">
                <a:latin typeface="Optima" pitchFamily="34" charset="0"/>
                <a:hlinkClick r:id="rId11"/>
              </a:rPr>
              <a:t>https://biblecodes.co</a:t>
            </a:r>
            <a:r>
              <a:rPr lang="en-US" sz="2200" spc="-20" dirty="0">
                <a:latin typeface="Optima" pitchFamily="34" charset="0"/>
              </a:rPr>
              <a:t> </a:t>
            </a:r>
          </a:p>
          <a:p>
            <a:pPr lvl="1"/>
            <a:endParaRPr lang="en-US" sz="2800" spc="-20" dirty="0">
              <a:latin typeface="Optima" pitchFamily="34" charset="0"/>
            </a:endParaRPr>
          </a:p>
        </p:txBody>
      </p:sp>
      <p:sp>
        <p:nvSpPr>
          <p:cNvPr id="4" name="TextBox 3">
            <a:extLst>
              <a:ext uri="{FF2B5EF4-FFF2-40B4-BE49-F238E27FC236}">
                <a16:creationId xmlns:a16="http://schemas.microsoft.com/office/drawing/2014/main" id="{543B74CF-8917-4FD5-AD4A-33D00BD4EEEA}"/>
              </a:ext>
            </a:extLst>
          </p:cNvPr>
          <p:cNvSpPr txBox="1"/>
          <p:nvPr/>
        </p:nvSpPr>
        <p:spPr>
          <a:xfrm>
            <a:off x="5751513" y="4194758"/>
            <a:ext cx="5406304" cy="223138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900" dirty="0">
                <a:hlinkClick r:id="rId12"/>
              </a:rPr>
              <a:t>http://themusicofheaven.com</a:t>
            </a:r>
            <a:endParaRPr lang="en-US" sz="1900" dirty="0"/>
          </a:p>
          <a:p>
            <a:pPr marL="285750" indent="-285750">
              <a:spcAft>
                <a:spcPts val="600"/>
              </a:spcAft>
              <a:buFont typeface="Arial" panose="020B0604020202020204" pitchFamily="34" charset="0"/>
              <a:buChar char="•"/>
            </a:pPr>
            <a:r>
              <a:rPr lang="en-US" sz="1900" dirty="0">
                <a:hlinkClick r:id="rId13"/>
              </a:rPr>
              <a:t>http://jonvanhelsing.com</a:t>
            </a:r>
            <a:endParaRPr lang="en-US" sz="1900" dirty="0"/>
          </a:p>
          <a:p>
            <a:pPr marL="285750" indent="-285750">
              <a:spcAft>
                <a:spcPts val="600"/>
              </a:spcAft>
              <a:buFont typeface="Arial" panose="020B0604020202020204" pitchFamily="34" charset="0"/>
              <a:buChar char="•"/>
            </a:pPr>
            <a:r>
              <a:rPr lang="en-US" sz="1900" dirty="0">
                <a:hlinkClick r:id="rId14"/>
              </a:rPr>
              <a:t>http://21stcenturywarfareprayers.com</a:t>
            </a:r>
            <a:endParaRPr lang="en-US" sz="1900" dirty="0"/>
          </a:p>
          <a:p>
            <a:pPr marL="285750" indent="-285750">
              <a:spcAft>
                <a:spcPts val="600"/>
              </a:spcAft>
              <a:buFont typeface="Arial" panose="020B0604020202020204" pitchFamily="34" charset="0"/>
              <a:buChar char="•"/>
            </a:pPr>
            <a:r>
              <a:rPr lang="en-US" sz="1900" dirty="0">
                <a:hlinkClick r:id="rId15"/>
              </a:rPr>
              <a:t>http://heavenermysteries.info</a:t>
            </a:r>
            <a:endParaRPr lang="en-US" sz="1900" dirty="0"/>
          </a:p>
          <a:p>
            <a:pPr marL="285750" indent="-285750">
              <a:spcAft>
                <a:spcPts val="600"/>
              </a:spcAft>
              <a:buFont typeface="Arial" panose="020B0604020202020204" pitchFamily="34" charset="0"/>
              <a:buChar char="•"/>
            </a:pPr>
            <a:r>
              <a:rPr lang="en-US" sz="1900" dirty="0">
                <a:hlinkClick r:id="rId16"/>
              </a:rPr>
              <a:t>http://olafhage.com</a:t>
            </a:r>
            <a:endParaRPr lang="en-US" sz="1900" dirty="0"/>
          </a:p>
          <a:p>
            <a:pPr marL="285750" indent="-285750">
              <a:spcAft>
                <a:spcPts val="600"/>
              </a:spcAft>
              <a:buFont typeface="Arial" panose="020B0604020202020204" pitchFamily="34" charset="0"/>
              <a:buChar char="•"/>
            </a:pPr>
            <a:r>
              <a:rPr lang="en-US" sz="1900" dirty="0">
                <a:hlinkClick r:id="rId17"/>
              </a:rPr>
              <a:t>http://cyberlovesillusions.com</a:t>
            </a:r>
            <a:r>
              <a:rPr lang="en-US" sz="1900" dirty="0"/>
              <a:t> </a:t>
            </a:r>
          </a:p>
        </p:txBody>
      </p:sp>
    </p:spTree>
    <p:extLst>
      <p:ext uri="{BB962C8B-B14F-4D97-AF65-F5344CB8AC3E}">
        <p14:creationId xmlns:p14="http://schemas.microsoft.com/office/powerpoint/2010/main" val="33111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800" dirty="0">
                <a:latin typeface="Optima" pitchFamily="34" charset="0"/>
              </a:rPr>
              <a:t>The Elements We Have Identified So Far</a:t>
            </a:r>
          </a:p>
        </p:txBody>
      </p:sp>
      <p:sp>
        <p:nvSpPr>
          <p:cNvPr id="14" name="Content Placeholder 13"/>
          <p:cNvSpPr>
            <a:spLocks noGrp="1"/>
          </p:cNvSpPr>
          <p:nvPr>
            <p:ph idx="1"/>
          </p:nvPr>
        </p:nvSpPr>
        <p:spPr/>
        <p:txBody>
          <a:bodyPr/>
          <a:lstStyle/>
          <a:p>
            <a:pPr lvl="0"/>
            <a:r>
              <a:rPr lang="en-US" dirty="0">
                <a:latin typeface="Optima" pitchFamily="34" charset="0"/>
              </a:rPr>
              <a:t>Establish a New Legal System – The “Noahide” Laws (devised by a small neo-Jewish group titled: Chabad-Lubavitch)</a:t>
            </a:r>
          </a:p>
          <a:p>
            <a:pPr marL="969264" lvl="1" indent="-514350">
              <a:buFont typeface="+mj-lt"/>
              <a:buAutoNum type="arabicPeriod"/>
            </a:pPr>
            <a:r>
              <a:rPr lang="en-US" dirty="0">
                <a:latin typeface="Optima" pitchFamily="34" charset="0"/>
              </a:rPr>
              <a:t>Do not Profane G-d’s Oneness in any way.</a:t>
            </a:r>
          </a:p>
          <a:p>
            <a:pPr marL="969264" lvl="1" indent="-514350">
              <a:buFont typeface="+mj-lt"/>
              <a:buAutoNum type="arabicPeriod"/>
            </a:pPr>
            <a:r>
              <a:rPr lang="en-US" dirty="0">
                <a:latin typeface="Optima" pitchFamily="34" charset="0"/>
              </a:rPr>
              <a:t>Do not curse your creator.</a:t>
            </a:r>
          </a:p>
          <a:p>
            <a:pPr marL="969264" lvl="1" indent="-514350">
              <a:buFont typeface="+mj-lt"/>
              <a:buAutoNum type="arabicPeriod"/>
            </a:pPr>
            <a:r>
              <a:rPr lang="en-US" dirty="0">
                <a:latin typeface="Optima" pitchFamily="34" charset="0"/>
              </a:rPr>
              <a:t>Do not murder.</a:t>
            </a:r>
          </a:p>
          <a:p>
            <a:pPr marL="969264" lvl="1" indent="-514350">
              <a:buFont typeface="+mj-lt"/>
              <a:buAutoNum type="arabicPeriod"/>
            </a:pPr>
            <a:r>
              <a:rPr lang="en-US" dirty="0">
                <a:latin typeface="Optima" pitchFamily="34" charset="0"/>
              </a:rPr>
              <a:t>Do not eat the limb of a living animal.</a:t>
            </a:r>
          </a:p>
          <a:p>
            <a:pPr marL="969264" lvl="1" indent="-514350">
              <a:buFont typeface="+mj-lt"/>
              <a:buAutoNum type="arabicPeriod"/>
            </a:pPr>
            <a:r>
              <a:rPr lang="en-US" dirty="0">
                <a:latin typeface="Optima" pitchFamily="34" charset="0"/>
              </a:rPr>
              <a:t>Do not steal.</a:t>
            </a:r>
          </a:p>
          <a:p>
            <a:pPr marL="969264" lvl="1" indent="-514350">
              <a:buFont typeface="+mj-lt"/>
              <a:buAutoNum type="arabicPeriod"/>
            </a:pPr>
            <a:r>
              <a:rPr lang="en-US" dirty="0">
                <a:latin typeface="Optima" pitchFamily="34" charset="0"/>
              </a:rPr>
              <a:t>Harness and channel the human libido.</a:t>
            </a:r>
          </a:p>
          <a:p>
            <a:pPr marL="969264" lvl="1" indent="-514350">
              <a:buFont typeface="+mj-lt"/>
              <a:buAutoNum type="arabicPeriod"/>
            </a:pPr>
            <a:r>
              <a:rPr lang="en-US" dirty="0">
                <a:latin typeface="Optima" pitchFamily="34" charset="0"/>
              </a:rPr>
              <a:t>Establish courts of law and ensure justice in our world.</a:t>
            </a:r>
          </a:p>
          <a:p>
            <a:pPr lvl="0"/>
            <a:endParaRPr lang="en-US" dirty="0"/>
          </a:p>
        </p:txBody>
      </p:sp>
    </p:spTree>
    <p:extLst>
      <p:ext uri="{BB962C8B-B14F-4D97-AF65-F5344CB8AC3E}">
        <p14:creationId xmlns:p14="http://schemas.microsoft.com/office/powerpoint/2010/main" val="41784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800" dirty="0">
                <a:latin typeface="Optima" pitchFamily="34" charset="0"/>
              </a:rPr>
              <a:t>The Elements We Have Identified So Far</a:t>
            </a:r>
          </a:p>
        </p:txBody>
      </p:sp>
      <p:sp>
        <p:nvSpPr>
          <p:cNvPr id="14" name="Content Placeholder 13"/>
          <p:cNvSpPr>
            <a:spLocks noGrp="1"/>
          </p:cNvSpPr>
          <p:nvPr>
            <p:ph idx="1"/>
          </p:nvPr>
        </p:nvSpPr>
        <p:spPr/>
        <p:txBody>
          <a:bodyPr>
            <a:normAutofit fontScale="92500"/>
          </a:bodyPr>
          <a:lstStyle/>
          <a:p>
            <a:pPr lvl="0"/>
            <a:r>
              <a:rPr lang="en-US" sz="4000" dirty="0">
                <a:latin typeface="Optima" pitchFamily="34" charset="0"/>
              </a:rPr>
              <a:t>Re-establish Three Evil Processes to Challenge the Authority of YHWH on the Earth:</a:t>
            </a:r>
          </a:p>
          <a:p>
            <a:pPr marL="969264" lvl="1" indent="-514350">
              <a:buFont typeface="+mj-lt"/>
              <a:buAutoNum type="arabicPeriod"/>
            </a:pPr>
            <a:r>
              <a:rPr lang="en-US" sz="3600" dirty="0">
                <a:latin typeface="Optima" pitchFamily="34" charset="0"/>
              </a:rPr>
              <a:t>Corrupt the Human Genome (the COVID-19 Vaccine)</a:t>
            </a:r>
          </a:p>
          <a:p>
            <a:pPr marL="969264" lvl="1" indent="-514350">
              <a:buFont typeface="+mj-lt"/>
              <a:buAutoNum type="arabicPeriod"/>
            </a:pPr>
            <a:r>
              <a:rPr lang="en-US" sz="3600" dirty="0">
                <a:latin typeface="Optima" pitchFamily="34" charset="0"/>
              </a:rPr>
              <a:t>Create a one-world language (computer assembler language) and use it to centralize all knowledge.</a:t>
            </a:r>
          </a:p>
          <a:p>
            <a:pPr marL="969264" lvl="1" indent="-514350">
              <a:buFont typeface="+mj-lt"/>
              <a:buAutoNum type="arabicPeriod"/>
            </a:pPr>
            <a:r>
              <a:rPr lang="en-US" sz="3600" dirty="0">
                <a:latin typeface="Optima" pitchFamily="34" charset="0"/>
              </a:rPr>
              <a:t>Establish Homosexuality and Transgenderism to confuse sexuality and control population growth.</a:t>
            </a:r>
            <a:endParaRPr lang="en-US" dirty="0">
              <a:latin typeface="Optima" pitchFamily="34" charset="0"/>
            </a:endParaRPr>
          </a:p>
        </p:txBody>
      </p:sp>
    </p:spTree>
    <p:extLst>
      <p:ext uri="{BB962C8B-B14F-4D97-AF65-F5344CB8AC3E}">
        <p14:creationId xmlns:p14="http://schemas.microsoft.com/office/powerpoint/2010/main" val="287567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800" dirty="0">
                <a:latin typeface="Optima" pitchFamily="34" charset="0"/>
              </a:rPr>
              <a:t>The Elements We Have Identified So Far</a:t>
            </a:r>
          </a:p>
        </p:txBody>
      </p:sp>
      <p:sp>
        <p:nvSpPr>
          <p:cNvPr id="14" name="Content Placeholder 13"/>
          <p:cNvSpPr>
            <a:spLocks noGrp="1"/>
          </p:cNvSpPr>
          <p:nvPr>
            <p:ph idx="1"/>
          </p:nvPr>
        </p:nvSpPr>
        <p:spPr>
          <a:xfrm>
            <a:off x="1219200" y="1426464"/>
            <a:ext cx="10363200" cy="4929096"/>
          </a:xfrm>
        </p:spPr>
        <p:txBody>
          <a:bodyPr>
            <a:normAutofit lnSpcReduction="10000"/>
          </a:bodyPr>
          <a:lstStyle/>
          <a:p>
            <a:pPr marL="640080" indent="-514350"/>
            <a:r>
              <a:rPr lang="en-US" dirty="0">
                <a:latin typeface="Optima" pitchFamily="34" charset="0"/>
              </a:rPr>
              <a:t>Establish a Totalitarian System of Government Based Upon What the Patriarch Joseph Did in Egypt!</a:t>
            </a:r>
          </a:p>
          <a:p>
            <a:pPr marL="969264" lvl="1" indent="-514350"/>
            <a:r>
              <a:rPr lang="en-US" dirty="0">
                <a:latin typeface="Optima" pitchFamily="34" charset="0"/>
              </a:rPr>
              <a:t>Establish the Seven Royal Families (Pharaoh) as the Sole Rulers of the Beast System.</a:t>
            </a:r>
          </a:p>
          <a:p>
            <a:pPr marL="969264" lvl="1" indent="-514350"/>
            <a:r>
              <a:rPr lang="en-US" dirty="0">
                <a:latin typeface="Optima" pitchFamily="34" charset="0"/>
              </a:rPr>
              <a:t>Destroy Current Governmental Money Systems.</a:t>
            </a:r>
          </a:p>
          <a:p>
            <a:pPr marL="969264" lvl="1" indent="-514350"/>
            <a:r>
              <a:rPr lang="en-US" dirty="0">
                <a:latin typeface="Optima" pitchFamily="34" charset="0"/>
              </a:rPr>
              <a:t>Make All People Slaves, Attaching their Brains to a Cryptocurrency System to Mine Wealth for the Royal Families. </a:t>
            </a:r>
            <a:r>
              <a:rPr lang="en-US" dirty="0">
                <a:latin typeface="Optima" pitchFamily="34" charset="0"/>
                <a:hlinkClick r:id="rId2"/>
              </a:rPr>
              <a:t>Microsoft Patent App. #WO2020060606A1</a:t>
            </a:r>
            <a:endParaRPr lang="en-US" dirty="0">
              <a:latin typeface="Optima" pitchFamily="34" charset="0"/>
            </a:endParaRPr>
          </a:p>
          <a:p>
            <a:pPr marL="969264" lvl="1" indent="-514350"/>
            <a:r>
              <a:rPr lang="en-US" dirty="0">
                <a:latin typeface="Optima" pitchFamily="34" charset="0"/>
              </a:rPr>
              <a:t>Move People to Cities to further control populations.</a:t>
            </a:r>
          </a:p>
          <a:p>
            <a:pPr marL="969264" lvl="1" indent="-514350"/>
            <a:r>
              <a:rPr lang="en-US" dirty="0">
                <a:latin typeface="Optima" pitchFamily="34" charset="0"/>
              </a:rPr>
              <a:t>Establish 20% Gross Receipts Tax to Maintain the Royal Families’ Wealth and Expand their Control.</a:t>
            </a:r>
            <a:endParaRPr lang="en-US" dirty="0"/>
          </a:p>
        </p:txBody>
      </p:sp>
    </p:spTree>
    <p:extLst>
      <p:ext uri="{BB962C8B-B14F-4D97-AF65-F5344CB8AC3E}">
        <p14:creationId xmlns:p14="http://schemas.microsoft.com/office/powerpoint/2010/main" val="214932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512064"/>
            <a:ext cx="10972800" cy="914400"/>
          </a:xfrm>
        </p:spPr>
        <p:txBody>
          <a:bodyPr anchor="t">
            <a:normAutofit/>
          </a:bodyPr>
          <a:lstStyle/>
          <a:p>
            <a:r>
              <a:rPr lang="en-US"/>
              <a:t>The Elements We Have Identified So Far</a:t>
            </a:r>
          </a:p>
        </p:txBody>
      </p:sp>
      <p:sp>
        <p:nvSpPr>
          <p:cNvPr id="14" name="Content Placeholder 13"/>
          <p:cNvSpPr>
            <a:spLocks noGrp="1"/>
          </p:cNvSpPr>
          <p:nvPr>
            <p:ph sz="half" idx="1"/>
          </p:nvPr>
        </p:nvSpPr>
        <p:spPr>
          <a:xfrm>
            <a:off x="609600" y="1426464"/>
            <a:ext cx="7429500" cy="4919472"/>
          </a:xfrm>
        </p:spPr>
        <p:txBody>
          <a:bodyPr>
            <a:normAutofit lnSpcReduction="10000"/>
          </a:bodyPr>
          <a:lstStyle/>
          <a:p>
            <a:pPr marL="640080" indent="-514350">
              <a:lnSpc>
                <a:spcPct val="90000"/>
              </a:lnSpc>
            </a:pPr>
            <a:r>
              <a:rPr lang="en-US" sz="2600" b="1" dirty="0"/>
              <a:t>Create a “Golden Calf” Religious System</a:t>
            </a:r>
          </a:p>
          <a:p>
            <a:pPr marL="969264" lvl="1" indent="-514350">
              <a:lnSpc>
                <a:spcPct val="90000"/>
              </a:lnSpc>
            </a:pPr>
            <a:r>
              <a:rPr lang="en-US" dirty="0">
                <a:latin typeface="Optima" pitchFamily="34" charset="0"/>
              </a:rPr>
              <a:t>Make their new </a:t>
            </a:r>
            <a:r>
              <a:rPr lang="en-US" i="1" dirty="0">
                <a:latin typeface="Optima" pitchFamily="34" charset="0"/>
              </a:rPr>
              <a:t>elohim</a:t>
            </a:r>
            <a:r>
              <a:rPr lang="en-US" dirty="0">
                <a:latin typeface="Optima" pitchFamily="34" charset="0"/>
              </a:rPr>
              <a:t> the Creator of the Universe Like What the Israelites Did With the Calf</a:t>
            </a:r>
          </a:p>
          <a:p>
            <a:pPr marL="969264" lvl="1" indent="-514350">
              <a:lnSpc>
                <a:spcPct val="90000"/>
              </a:lnSpc>
            </a:pPr>
            <a:r>
              <a:rPr lang="en-US" dirty="0">
                <a:latin typeface="Optima" pitchFamily="34" charset="0"/>
              </a:rPr>
              <a:t>Make Politicians the </a:t>
            </a:r>
            <a:r>
              <a:rPr lang="en-US" i="1" dirty="0">
                <a:latin typeface="Optima" pitchFamily="34" charset="0"/>
              </a:rPr>
              <a:t>de facto</a:t>
            </a:r>
            <a:r>
              <a:rPr lang="en-US" dirty="0">
                <a:latin typeface="Optima" pitchFamily="34" charset="0"/>
              </a:rPr>
              <a:t> Priests for the New Religion.</a:t>
            </a:r>
          </a:p>
          <a:p>
            <a:pPr marL="969264" lvl="1" indent="-514350">
              <a:lnSpc>
                <a:spcPct val="90000"/>
              </a:lnSpc>
            </a:pPr>
            <a:r>
              <a:rPr lang="en-US" dirty="0">
                <a:latin typeface="Optima" pitchFamily="34" charset="0"/>
              </a:rPr>
              <a:t>Establish a New Moral Code to “Turn the Torah on its Head!”</a:t>
            </a:r>
          </a:p>
          <a:p>
            <a:pPr marL="1225296" lvl="2" indent="-514350">
              <a:lnSpc>
                <a:spcPct val="90000"/>
              </a:lnSpc>
            </a:pPr>
            <a:r>
              <a:rPr lang="en-US" sz="2400" spc="-40" dirty="0">
                <a:latin typeface="Optima" pitchFamily="34" charset="0"/>
              </a:rPr>
              <a:t>Use the Model Designed by </a:t>
            </a:r>
            <a:r>
              <a:rPr lang="en-US" sz="2400" spc="-40" dirty="0" err="1">
                <a:latin typeface="Optima" pitchFamily="34" charset="0"/>
              </a:rPr>
              <a:t>Sabbatai</a:t>
            </a:r>
            <a:r>
              <a:rPr lang="en-US" sz="2400" spc="-40" dirty="0">
                <a:latin typeface="Optima" pitchFamily="34" charset="0"/>
              </a:rPr>
              <a:t> Zevi in 1666.</a:t>
            </a:r>
          </a:p>
          <a:p>
            <a:pPr marL="1225296" lvl="2" indent="-514350">
              <a:lnSpc>
                <a:spcPct val="90000"/>
              </a:lnSpc>
            </a:pPr>
            <a:r>
              <a:rPr lang="en-US" sz="2400" dirty="0">
                <a:latin typeface="Optima" pitchFamily="34" charset="0"/>
              </a:rPr>
              <a:t>Create a form of </a:t>
            </a:r>
            <a:r>
              <a:rPr lang="en-US" sz="2400" dirty="0" err="1">
                <a:latin typeface="Optima" pitchFamily="34" charset="0"/>
              </a:rPr>
              <a:t>Chrislam</a:t>
            </a:r>
            <a:r>
              <a:rPr lang="en-US" sz="2400" dirty="0">
                <a:latin typeface="Optima" pitchFamily="34" charset="0"/>
              </a:rPr>
              <a:t> based upon the model proposed by Zevi’s group, the Dönmeh and updated by Jacob Frank to include Christians. It was then further updated Southern Baptist Pastor Dr. Rick Warren to make this a world religion.</a:t>
            </a:r>
          </a:p>
        </p:txBody>
      </p:sp>
      <p:pic>
        <p:nvPicPr>
          <p:cNvPr id="2" name="Picture 1">
            <a:extLst>
              <a:ext uri="{FF2B5EF4-FFF2-40B4-BE49-F238E27FC236}">
                <a16:creationId xmlns:a16="http://schemas.microsoft.com/office/drawing/2014/main" id="{21DEE403-4E94-4024-9A65-A5C2A03ECB01}"/>
              </a:ext>
            </a:extLst>
          </p:cNvPr>
          <p:cNvPicPr>
            <a:picLocks noChangeAspect="1"/>
          </p:cNvPicPr>
          <p:nvPr/>
        </p:nvPicPr>
        <p:blipFill>
          <a:blip r:embed="rId2"/>
          <a:stretch>
            <a:fillRect/>
          </a:stretch>
        </p:blipFill>
        <p:spPr>
          <a:xfrm>
            <a:off x="8243742" y="1426464"/>
            <a:ext cx="3654715" cy="4525963"/>
          </a:xfrm>
          <a:prstGeom prst="rect">
            <a:avLst/>
          </a:prstGeom>
          <a:noFill/>
        </p:spPr>
      </p:pic>
    </p:spTree>
    <p:extLst>
      <p:ext uri="{BB962C8B-B14F-4D97-AF65-F5344CB8AC3E}">
        <p14:creationId xmlns:p14="http://schemas.microsoft.com/office/powerpoint/2010/main" val="6929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512064"/>
            <a:ext cx="10972800" cy="914400"/>
          </a:xfrm>
        </p:spPr>
        <p:txBody>
          <a:bodyPr anchor="t">
            <a:normAutofit/>
          </a:bodyPr>
          <a:lstStyle/>
          <a:p>
            <a:r>
              <a:rPr lang="en-US"/>
              <a:t>The Elements We Have Identified So Far</a:t>
            </a:r>
          </a:p>
        </p:txBody>
      </p:sp>
      <p:sp>
        <p:nvSpPr>
          <p:cNvPr id="14" name="Content Placeholder 13"/>
          <p:cNvSpPr>
            <a:spLocks noGrp="1"/>
          </p:cNvSpPr>
          <p:nvPr>
            <p:ph sz="half" idx="1"/>
          </p:nvPr>
        </p:nvSpPr>
        <p:spPr>
          <a:xfrm>
            <a:off x="609599" y="1426463"/>
            <a:ext cx="7799109" cy="5200579"/>
          </a:xfrm>
        </p:spPr>
        <p:txBody>
          <a:bodyPr>
            <a:normAutofit/>
          </a:bodyPr>
          <a:lstStyle/>
          <a:p>
            <a:pPr marL="640080" indent="-514350">
              <a:lnSpc>
                <a:spcPct val="90000"/>
              </a:lnSpc>
            </a:pPr>
            <a:r>
              <a:rPr lang="en-US" sz="2600" b="1" dirty="0"/>
              <a:t>Create a “Golden Calf” Religious System</a:t>
            </a:r>
          </a:p>
          <a:p>
            <a:pPr marL="969264" lvl="1" indent="-514350">
              <a:lnSpc>
                <a:spcPct val="90000"/>
              </a:lnSpc>
            </a:pPr>
            <a:r>
              <a:rPr lang="en-US" dirty="0">
                <a:latin typeface="Optima" pitchFamily="34" charset="0"/>
              </a:rPr>
              <a:t>The movie </a:t>
            </a:r>
            <a:r>
              <a:rPr lang="en-US" i="1" dirty="0">
                <a:latin typeface="Optima" pitchFamily="34" charset="0"/>
              </a:rPr>
              <a:t>The Order</a:t>
            </a:r>
            <a:r>
              <a:rPr lang="en-US" dirty="0">
                <a:latin typeface="Optima" pitchFamily="34" charset="0"/>
              </a:rPr>
              <a:t> starring Jean Claude van Damme and Charlton Heston depicts a similar cult to the Dönmeh which also works to unite Christianity, Judaism, and Islam.</a:t>
            </a:r>
          </a:p>
          <a:p>
            <a:pPr marL="969264" lvl="1" indent="-514350">
              <a:lnSpc>
                <a:spcPct val="90000"/>
              </a:lnSpc>
            </a:pPr>
            <a:r>
              <a:rPr lang="en-US" sz="2400" spc="-100" dirty="0">
                <a:latin typeface="Optima" pitchFamily="34" charset="0"/>
              </a:rPr>
              <a:t>While this cult supposedly started in the 12</a:t>
            </a:r>
            <a:r>
              <a:rPr lang="en-US" sz="2400" spc="-100" baseline="30000" dirty="0">
                <a:latin typeface="Optima" pitchFamily="34" charset="0"/>
              </a:rPr>
              <a:t>th</a:t>
            </a:r>
            <a:r>
              <a:rPr lang="en-US" sz="2400" spc="-100" dirty="0">
                <a:latin typeface="Optima" pitchFamily="34" charset="0"/>
              </a:rPr>
              <a:t> century, the </a:t>
            </a:r>
            <a:r>
              <a:rPr lang="en-US" spc="-100" dirty="0">
                <a:latin typeface="Optima" pitchFamily="34" charset="0"/>
              </a:rPr>
              <a:t>Dönmeh didn’t start until the late 17</a:t>
            </a:r>
            <a:r>
              <a:rPr lang="en-US" spc="-100" baseline="30000" dirty="0">
                <a:latin typeface="Optima" pitchFamily="34" charset="0"/>
              </a:rPr>
              <a:t>th</a:t>
            </a:r>
            <a:r>
              <a:rPr lang="en-US" spc="-100" dirty="0">
                <a:latin typeface="Optima" pitchFamily="34" charset="0"/>
              </a:rPr>
              <a:t> century. However, the </a:t>
            </a:r>
            <a:r>
              <a:rPr lang="en-US" i="1" spc="-100" dirty="0">
                <a:latin typeface="Optima" pitchFamily="34" charset="0"/>
              </a:rPr>
              <a:t>Zohar (</a:t>
            </a:r>
            <a:r>
              <a:rPr lang="en-US" spc="-100" dirty="0">
                <a:latin typeface="Optima" pitchFamily="34" charset="0"/>
              </a:rPr>
              <a:t>similar title to the</a:t>
            </a:r>
            <a:r>
              <a:rPr lang="en-US" i="1" spc="-100" dirty="0">
                <a:latin typeface="Optima" pitchFamily="34" charset="0"/>
              </a:rPr>
              <a:t> </a:t>
            </a:r>
            <a:r>
              <a:rPr lang="en-US" i="1" spc="-100" dirty="0" err="1">
                <a:latin typeface="Optima" pitchFamily="34" charset="0"/>
              </a:rPr>
              <a:t>Phasar</a:t>
            </a:r>
            <a:r>
              <a:rPr lang="en-US" i="1" spc="-100" dirty="0">
                <a:latin typeface="Optima" pitchFamily="34" charset="0"/>
              </a:rPr>
              <a:t> </a:t>
            </a:r>
            <a:r>
              <a:rPr lang="en-US" spc="-100" dirty="0">
                <a:latin typeface="Optima" pitchFamily="34" charset="0"/>
              </a:rPr>
              <a:t>mentioned several times in the movie as The Order’s chief text</a:t>
            </a:r>
            <a:r>
              <a:rPr lang="en-US" i="1" spc="-100" dirty="0">
                <a:latin typeface="Optima" pitchFamily="34" charset="0"/>
              </a:rPr>
              <a:t>), </a:t>
            </a:r>
            <a:r>
              <a:rPr lang="en-US" spc="-100" dirty="0">
                <a:latin typeface="Optima" pitchFamily="34" charset="0"/>
              </a:rPr>
              <a:t>written in the 13</a:t>
            </a:r>
            <a:r>
              <a:rPr lang="en-US" spc="-100" baseline="30000" dirty="0">
                <a:latin typeface="Optima" pitchFamily="34" charset="0"/>
              </a:rPr>
              <a:t>th</a:t>
            </a:r>
            <a:r>
              <a:rPr lang="en-US" spc="-100" dirty="0">
                <a:latin typeface="Optima" pitchFamily="34" charset="0"/>
              </a:rPr>
              <a:t> century and the Lurianic Kabbalah (written by Isaac Luria Ashkenazi (1534-1572) in the 16</a:t>
            </a:r>
            <a:r>
              <a:rPr lang="en-US" spc="-100" baseline="30000" dirty="0">
                <a:latin typeface="Optima" pitchFamily="34" charset="0"/>
              </a:rPr>
              <a:t>th</a:t>
            </a:r>
            <a:r>
              <a:rPr lang="en-US" spc="-100" dirty="0">
                <a:latin typeface="Optima" pitchFamily="34" charset="0"/>
              </a:rPr>
              <a:t> century) served as the major writings behind </a:t>
            </a:r>
            <a:r>
              <a:rPr lang="en-US" spc="-100" dirty="0" err="1">
                <a:latin typeface="Optima" pitchFamily="34" charset="0"/>
              </a:rPr>
              <a:t>Sabbatai</a:t>
            </a:r>
            <a:r>
              <a:rPr lang="en-US" spc="-100" dirty="0">
                <a:latin typeface="Optima" pitchFamily="34" charset="0"/>
              </a:rPr>
              <a:t> Zevi and the Dönmeh.</a:t>
            </a:r>
          </a:p>
          <a:p>
            <a:pPr marL="969264" lvl="1" indent="-514350">
              <a:lnSpc>
                <a:spcPct val="90000"/>
              </a:lnSpc>
            </a:pPr>
            <a:r>
              <a:rPr lang="en-US" sz="2400" dirty="0">
                <a:latin typeface="Optima" pitchFamily="34" charset="0"/>
              </a:rPr>
              <a:t>The movie seems to be a warning… Charlton Heston was very zealous of his Christian reputation.</a:t>
            </a:r>
          </a:p>
        </p:txBody>
      </p:sp>
      <p:pic>
        <p:nvPicPr>
          <p:cNvPr id="3" name="Picture 2">
            <a:extLst>
              <a:ext uri="{FF2B5EF4-FFF2-40B4-BE49-F238E27FC236}">
                <a16:creationId xmlns:a16="http://schemas.microsoft.com/office/drawing/2014/main" id="{4A7B4F1B-0EA1-4F39-84C9-2C0DD90D26ED}"/>
              </a:ext>
            </a:extLst>
          </p:cNvPr>
          <p:cNvPicPr>
            <a:picLocks noChangeAspect="1"/>
          </p:cNvPicPr>
          <p:nvPr/>
        </p:nvPicPr>
        <p:blipFill>
          <a:blip r:embed="rId2"/>
          <a:stretch>
            <a:fillRect/>
          </a:stretch>
        </p:blipFill>
        <p:spPr>
          <a:xfrm>
            <a:off x="8531258" y="1426464"/>
            <a:ext cx="3051142" cy="4471097"/>
          </a:xfrm>
          <a:prstGeom prst="rect">
            <a:avLst/>
          </a:prstGeom>
        </p:spPr>
      </p:pic>
    </p:spTree>
    <p:extLst>
      <p:ext uri="{BB962C8B-B14F-4D97-AF65-F5344CB8AC3E}">
        <p14:creationId xmlns:p14="http://schemas.microsoft.com/office/powerpoint/2010/main" val="115810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512064"/>
            <a:ext cx="10972800" cy="914400"/>
          </a:xfrm>
        </p:spPr>
        <p:txBody>
          <a:bodyPr anchor="t">
            <a:normAutofit/>
          </a:bodyPr>
          <a:lstStyle/>
          <a:p>
            <a:r>
              <a:rPr lang="en-US"/>
              <a:t>The Elements We Have Identified So Far</a:t>
            </a:r>
          </a:p>
        </p:txBody>
      </p:sp>
      <p:sp>
        <p:nvSpPr>
          <p:cNvPr id="14" name="Content Placeholder 13"/>
          <p:cNvSpPr>
            <a:spLocks noGrp="1"/>
          </p:cNvSpPr>
          <p:nvPr>
            <p:ph sz="half" idx="1"/>
          </p:nvPr>
        </p:nvSpPr>
        <p:spPr>
          <a:xfrm>
            <a:off x="607454" y="1277041"/>
            <a:ext cx="7296151" cy="4828261"/>
          </a:xfrm>
        </p:spPr>
        <p:txBody>
          <a:bodyPr>
            <a:normAutofit fontScale="92500" lnSpcReduction="10000"/>
          </a:bodyPr>
          <a:lstStyle/>
          <a:p>
            <a:pPr marL="640080" indent="-514350"/>
            <a:r>
              <a:rPr lang="en-US" dirty="0">
                <a:latin typeface="Optima" pitchFamily="34" charset="0"/>
              </a:rPr>
              <a:t>Use the Tribe of Dan’s Serpent to Bring About Governmental Control</a:t>
            </a:r>
          </a:p>
          <a:p>
            <a:pPr marL="969264" lvl="1" indent="-514350"/>
            <a:r>
              <a:rPr lang="en-US" sz="2800" dirty="0">
                <a:latin typeface="Optima" pitchFamily="34" charset="0"/>
              </a:rPr>
              <a:t>The Serpent Shall be Its Main Symbol.</a:t>
            </a:r>
          </a:p>
          <a:p>
            <a:pPr marL="969264" lvl="1" indent="-514350"/>
            <a:r>
              <a:rPr lang="en-US" sz="2800" dirty="0">
                <a:latin typeface="Optima" pitchFamily="34" charset="0"/>
              </a:rPr>
              <a:t>The Element of Fear will be its Main Weapon.</a:t>
            </a:r>
          </a:p>
          <a:p>
            <a:pPr marL="969264" lvl="1" indent="-514350"/>
            <a:r>
              <a:rPr lang="en-US" sz="2800" dirty="0">
                <a:latin typeface="Optima" pitchFamily="34" charset="0"/>
              </a:rPr>
              <a:t>Surprise will be its Number One Force to Bring About Change:</a:t>
            </a:r>
          </a:p>
          <a:p>
            <a:pPr marL="1225296" lvl="2" indent="-514350"/>
            <a:r>
              <a:rPr lang="en-US" sz="2400" dirty="0">
                <a:latin typeface="Optima" pitchFamily="34" charset="0"/>
              </a:rPr>
              <a:t>At the beginning of 2020, everything was normal. Then the COVID-19 “epidemic” arose and everything was suddenly shut down based upon very questionable figures.</a:t>
            </a:r>
          </a:p>
          <a:p>
            <a:pPr marL="1225296" lvl="2" indent="-514350"/>
            <a:r>
              <a:rPr lang="en-US" sz="2400" dirty="0">
                <a:latin typeface="Optima" pitchFamily="34" charset="0"/>
              </a:rPr>
              <a:t>Now, they are pushing the vaccine to modify the human genome.</a:t>
            </a:r>
          </a:p>
        </p:txBody>
      </p:sp>
      <p:pic>
        <p:nvPicPr>
          <p:cNvPr id="2" name="Picture 1">
            <a:extLst>
              <a:ext uri="{FF2B5EF4-FFF2-40B4-BE49-F238E27FC236}">
                <a16:creationId xmlns:a16="http://schemas.microsoft.com/office/drawing/2014/main" id="{14F0CB46-9C70-4519-AE77-899838EF2FE4}"/>
              </a:ext>
            </a:extLst>
          </p:cNvPr>
          <p:cNvPicPr>
            <a:picLocks noChangeAspect="1"/>
          </p:cNvPicPr>
          <p:nvPr/>
        </p:nvPicPr>
        <p:blipFill>
          <a:blip r:embed="rId2"/>
          <a:stretch>
            <a:fillRect/>
          </a:stretch>
        </p:blipFill>
        <p:spPr>
          <a:xfrm>
            <a:off x="8201024" y="1265678"/>
            <a:ext cx="2748435" cy="2425494"/>
          </a:xfrm>
          <a:prstGeom prst="rect">
            <a:avLst/>
          </a:prstGeom>
          <a:noFill/>
        </p:spPr>
      </p:pic>
      <p:pic>
        <p:nvPicPr>
          <p:cNvPr id="3" name="Picture 2">
            <a:extLst>
              <a:ext uri="{FF2B5EF4-FFF2-40B4-BE49-F238E27FC236}">
                <a16:creationId xmlns:a16="http://schemas.microsoft.com/office/drawing/2014/main" id="{3445C522-FD06-4D6A-AA09-0D8034E8CB3E}"/>
              </a:ext>
            </a:extLst>
          </p:cNvPr>
          <p:cNvPicPr>
            <a:picLocks noChangeAspect="1"/>
          </p:cNvPicPr>
          <p:nvPr/>
        </p:nvPicPr>
        <p:blipFill>
          <a:blip r:embed="rId3"/>
          <a:stretch>
            <a:fillRect/>
          </a:stretch>
        </p:blipFill>
        <p:spPr>
          <a:xfrm>
            <a:off x="8051241" y="3867150"/>
            <a:ext cx="3048000" cy="2838450"/>
          </a:xfrm>
          <a:prstGeom prst="rect">
            <a:avLst/>
          </a:prstGeom>
        </p:spPr>
      </p:pic>
    </p:spTree>
    <p:extLst>
      <p:ext uri="{BB962C8B-B14F-4D97-AF65-F5344CB8AC3E}">
        <p14:creationId xmlns:p14="http://schemas.microsoft.com/office/powerpoint/2010/main" val="404287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800" dirty="0">
                <a:latin typeface="Optima" pitchFamily="34" charset="0"/>
              </a:rPr>
              <a:t>The Elements We Have Identified So Far</a:t>
            </a:r>
          </a:p>
        </p:txBody>
      </p:sp>
      <p:sp>
        <p:nvSpPr>
          <p:cNvPr id="14" name="Content Placeholder 13"/>
          <p:cNvSpPr>
            <a:spLocks noGrp="1"/>
          </p:cNvSpPr>
          <p:nvPr>
            <p:ph idx="1"/>
          </p:nvPr>
        </p:nvSpPr>
        <p:spPr/>
        <p:txBody>
          <a:bodyPr>
            <a:normAutofit/>
          </a:bodyPr>
          <a:lstStyle/>
          <a:p>
            <a:pPr marL="640080" indent="-514350"/>
            <a:r>
              <a:rPr lang="en-US" dirty="0">
                <a:latin typeface="Optima" pitchFamily="34" charset="0"/>
              </a:rPr>
              <a:t>Use Locusts and Other Insects to Attack World Food Supplies.</a:t>
            </a:r>
          </a:p>
          <a:p>
            <a:pPr marL="969264" lvl="1" indent="-514350"/>
            <a:r>
              <a:rPr lang="en-US" dirty="0" err="1">
                <a:latin typeface="Optima" pitchFamily="34" charset="0"/>
              </a:rPr>
              <a:t>Chemosh</a:t>
            </a:r>
            <a:r>
              <a:rPr lang="en-US" dirty="0">
                <a:latin typeface="Optima" pitchFamily="34" charset="0"/>
              </a:rPr>
              <a:t> is the locust </a:t>
            </a:r>
            <a:r>
              <a:rPr lang="en-US" i="1" dirty="0">
                <a:latin typeface="Optima" pitchFamily="34" charset="0"/>
              </a:rPr>
              <a:t>elohim</a:t>
            </a:r>
            <a:r>
              <a:rPr lang="en-US" dirty="0">
                <a:latin typeface="Optima" pitchFamily="34" charset="0"/>
              </a:rPr>
              <a:t>.</a:t>
            </a:r>
          </a:p>
          <a:p>
            <a:pPr marL="640080" indent="-514350"/>
            <a:r>
              <a:rPr lang="en-US" dirty="0">
                <a:latin typeface="Optima" pitchFamily="34" charset="0"/>
              </a:rPr>
              <a:t>Break Up the United States:</a:t>
            </a:r>
          </a:p>
          <a:p>
            <a:pPr marL="969264" lvl="1" indent="-514350"/>
            <a:r>
              <a:rPr lang="en-US" dirty="0">
                <a:latin typeface="Optima" pitchFamily="34" charset="0"/>
              </a:rPr>
              <a:t>Replace 50 states with 10 “regions.”</a:t>
            </a:r>
          </a:p>
          <a:p>
            <a:pPr marL="969264" lvl="1" indent="-514350"/>
            <a:r>
              <a:rPr lang="en-US" dirty="0">
                <a:latin typeface="Optima" pitchFamily="34" charset="0"/>
              </a:rPr>
              <a:t>They will call it denaturalization. Appointed bureaucrats will rule instead of elected state legislators and governors.</a:t>
            </a:r>
          </a:p>
          <a:p>
            <a:pPr marL="640080" indent="-514350"/>
            <a:r>
              <a:rPr lang="en-US" dirty="0">
                <a:latin typeface="Optima" pitchFamily="34" charset="0"/>
              </a:rPr>
              <a:t>Increase Genome Experiments and Modifications</a:t>
            </a:r>
          </a:p>
          <a:p>
            <a:pPr marL="640080" indent="-514350"/>
            <a:r>
              <a:rPr lang="en-US" dirty="0">
                <a:latin typeface="Optima" pitchFamily="34" charset="0"/>
              </a:rPr>
              <a:t>Expand the Abortion Industry (Molech)</a:t>
            </a:r>
          </a:p>
        </p:txBody>
      </p:sp>
    </p:spTree>
    <p:extLst>
      <p:ext uri="{BB962C8B-B14F-4D97-AF65-F5344CB8AC3E}">
        <p14:creationId xmlns:p14="http://schemas.microsoft.com/office/powerpoint/2010/main" val="12727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slides.potx" id="{1F21CAEF-9FBE-490C-A0F8-816FBEE90D46}" vid="{85D2A922-5EE5-4375-8B4A-B39999B15898}"/>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Nightfall design slides</Template>
  <TotalTime>920</TotalTime>
  <Words>2986</Words>
  <Application>Microsoft Office PowerPoint</Application>
  <PresentationFormat>Widescreen</PresentationFormat>
  <Paragraphs>171</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Optima</vt:lpstr>
      <vt:lpstr>Wingdings</vt:lpstr>
      <vt:lpstr>Wingdings 2</vt:lpstr>
      <vt:lpstr>Wingdings 3</vt:lpstr>
      <vt:lpstr>Nightfall design template</vt:lpstr>
      <vt:lpstr>The Rebellion of Korah</vt:lpstr>
      <vt:lpstr>Elements of the Beast System</vt:lpstr>
      <vt:lpstr>The Elements We Have Identified So Far</vt:lpstr>
      <vt:lpstr>The Elements We Have Identified So Far</vt:lpstr>
      <vt:lpstr>The Elements We Have Identified So Far</vt:lpstr>
      <vt:lpstr>The Elements We Have Identified So Far</vt:lpstr>
      <vt:lpstr>The Elements We Have Identified So Far</vt:lpstr>
      <vt:lpstr>The Elements We Have Identified So Far</vt:lpstr>
      <vt:lpstr>The Elements We Have Identified So Far</vt:lpstr>
      <vt:lpstr>The Elements We Have Identified So Far</vt:lpstr>
      <vt:lpstr>Hints from the Scriptures</vt:lpstr>
      <vt:lpstr>The Gainsaying of Korah</vt:lpstr>
      <vt:lpstr>The Talking Points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Gainsaying of Korah</vt:lpstr>
      <vt:lpstr>The Beast Uses Korah</vt:lpstr>
      <vt:lpstr>Dealing with Heretics</vt:lpstr>
      <vt:lpstr>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Rebellion of Korah</dc:title>
  <dc:creator>Tom Mack</dc:creator>
  <cp:lastModifiedBy>Tom Mack</cp:lastModifiedBy>
  <cp:revision>30</cp:revision>
  <dcterms:created xsi:type="dcterms:W3CDTF">2021-04-09T02:15:50Z</dcterms:created>
  <dcterms:modified xsi:type="dcterms:W3CDTF">2021-08-23T23:34:35Z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